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0689336" cy="7562088"/>
  <p:notesSz cx="7562088" cy="10689336"/>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image" Target="../media/image-10-2.jpe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jpeg"/><Relationship Id="rId8" Type="http://schemas.openxmlformats.org/officeDocument/2006/relationships/slideLayout" Target="../slideLayouts/slideLayout1.xml"/><Relationship Id="rId9"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slideLayout" Target="../slideLayouts/slideLayout1.xml"/><Relationship Id="rId1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slideLayout" Target="../slideLayouts/slideLayout1.xml"/><Relationship Id="rId1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image" Target="../media/image-7-2.jpeg"/><Relationship Id="rId3" Type="http://schemas.openxmlformats.org/officeDocument/2006/relationships/image" Target="../media/image-7-3.jpeg"/><Relationship Id="rId4" Type="http://schemas.openxmlformats.org/officeDocument/2006/relationships/image" Target="../media/image-7-4.jpeg"/><Relationship Id="rId5" Type="http://schemas.openxmlformats.org/officeDocument/2006/relationships/image" Target="../media/image-7-5.jpe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slideLayout" Target="../slideLayouts/slideLayout1.xml"/><Relationship Id="rId11"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image" Target="../media/image-9-2.jpeg"/><Relationship Id="rId3" Type="http://schemas.openxmlformats.org/officeDocument/2006/relationships/image" Target="../media/image-9-3.jpeg"/><Relationship Id="rId4" Type="http://schemas.openxmlformats.org/officeDocument/2006/relationships/image" Target="../media/image-9-4.jpeg"/><Relationship Id="rId5" Type="http://schemas.openxmlformats.org/officeDocument/2006/relationships/image" Target="../media/image-9-5.jpeg"/><Relationship Id="rId6" Type="http://schemas.openxmlformats.org/officeDocument/2006/relationships/image" Target="../media/image-9-6.jpe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0D0D"/>
        </a:solidFill>
      </p:bgPr>
    </p:bg>
    <p:spTree>
      <p:nvGrpSpPr>
        <p:cNvPr id="1" name=""/>
        <p:cNvGrpSpPr/>
        <p:nvPr/>
      </p:nvGrpSpPr>
      <p:grpSpPr>
        <a:xfrm>
          <a:off x="0" y="0"/>
          <a:ext cx="0" cy="0"/>
          <a:chOff x="0" y="0"/>
          <a:chExt cx="0" cy="0"/>
        </a:xfrm>
      </p:grpSpPr>
      <p:pic>
        <p:nvPicPr>
          <p:cNvPr id="2" name="Image 0" descr="/home/claude/renis_gallery/images/lounge_black_5.jpeg">    </p:cNvPr>
          <p:cNvPicPr>
            <a:picLocks noChangeAspect="1"/>
          </p:cNvPicPr>
          <p:nvPr/>
        </p:nvPicPr>
        <p:blipFill>
          <a:blip r:embed="rId1"/>
          <a:srcRect l="0" r="0" t="0" b="0"/>
          <a:stretch/>
        </p:blipFill>
        <p:spPr>
          <a:xfrm>
            <a:off x="0" y="0"/>
            <a:ext cx="10689336" cy="7562088"/>
          </a:xfrm>
          <a:prstGeom prst="rect">
            <a:avLst/>
          </a:prstGeom>
        </p:spPr>
      </p:pic>
      <p:sp>
        <p:nvSpPr>
          <p:cNvPr id="3" name="Shape 0"/>
          <p:cNvSpPr/>
          <p:nvPr/>
        </p:nvSpPr>
        <p:spPr>
          <a:xfrm>
            <a:off x="0" y="0"/>
            <a:ext cx="10689336" cy="7562088"/>
          </a:xfrm>
          <a:prstGeom prst="rect">
            <a:avLst/>
          </a:prstGeom>
          <a:solidFill>
            <a:srgbClr val="0D0D0D">
              <a:alpha val="68000"/>
            </a:srgbClr>
          </a:solidFill>
          <a:ln/>
        </p:spPr>
      </p:sp>
      <p:sp>
        <p:nvSpPr>
          <p:cNvPr id="4" name="Shape 1"/>
          <p:cNvSpPr/>
          <p:nvPr/>
        </p:nvSpPr>
        <p:spPr>
          <a:xfrm>
            <a:off x="0" y="4270248"/>
            <a:ext cx="10689336" cy="3291840"/>
          </a:xfrm>
          <a:prstGeom prst="rect">
            <a:avLst/>
          </a:prstGeom>
          <a:solidFill>
            <a:srgbClr val="0D0D0D">
              <a:alpha val="85000"/>
            </a:srgbClr>
          </a:solidFill>
          <a:ln/>
        </p:spPr>
      </p:sp>
      <p:pic>
        <p:nvPicPr>
          <p:cNvPr id="5" name="Image 1" descr="/home/claude/renis_gallery/images/logo.jpeg">    </p:cNvPr>
          <p:cNvPicPr>
            <a:picLocks noChangeAspect="1"/>
          </p:cNvPicPr>
          <p:nvPr/>
        </p:nvPicPr>
        <p:blipFill>
          <a:blip r:embed="rId2"/>
          <a:stretch>
            <a:fillRect/>
          </a:stretch>
        </p:blipFill>
        <p:spPr>
          <a:xfrm>
            <a:off x="4338828" y="685800"/>
            <a:ext cx="2011680" cy="1344168"/>
          </a:xfrm>
          <a:prstGeom prst="rect">
            <a:avLst/>
          </a:prstGeom>
        </p:spPr>
      </p:pic>
      <p:sp>
        <p:nvSpPr>
          <p:cNvPr id="6" name="Text 2"/>
          <p:cNvSpPr/>
          <p:nvPr/>
        </p:nvSpPr>
        <p:spPr>
          <a:xfrm>
            <a:off x="731520" y="4160520"/>
            <a:ext cx="9226296" cy="1188720"/>
          </a:xfrm>
          <a:prstGeom prst="rect">
            <a:avLst/>
          </a:prstGeom>
          <a:noFill/>
          <a:ln/>
        </p:spPr>
        <p:txBody>
          <a:bodyPr wrap="square" lIns="0" tIns="0" rIns="0" bIns="0" rtlCol="0" anchor="ctr"/>
          <a:lstStyle/>
          <a:p>
            <a:pPr algn="ctr" indent="0" marL="0">
              <a:lnSpc>
                <a:spcPct val="110000"/>
              </a:lnSpc>
              <a:buNone/>
            </a:pPr>
            <a:r>
              <a:rPr lang="en-US" sz="3000" b="1" dirty="0">
                <a:solidFill>
                  <a:srgbClr val="FFFFFF"/>
                </a:solidFill>
                <a:latin typeface="Montserrat" pitchFamily="34" charset="0"/>
                <a:ea typeface="Montserrat" pitchFamily="34" charset="-122"/>
                <a:cs typeface="Montserrat" pitchFamily="34" charset="-120"/>
              </a:rPr>
              <a:t>EVENT STAFFING</a:t>
            </a:r>
            <a:endParaRPr lang="en-US" sz="3000" dirty="0"/>
          </a:p>
          <a:p>
            <a:pPr algn="ctr" indent="0" marL="0">
              <a:lnSpc>
                <a:spcPct val="110000"/>
              </a:lnSpc>
              <a:buNone/>
            </a:pPr>
            <a:r>
              <a:rPr lang="en-US" sz="3000" b="1" dirty="0">
                <a:solidFill>
                  <a:srgbClr val="FFFFFF"/>
                </a:solidFill>
                <a:latin typeface="Montserrat" pitchFamily="34" charset="0"/>
                <a:ea typeface="Montserrat" pitchFamily="34" charset="-122"/>
                <a:cs typeface="Montserrat" pitchFamily="34" charset="-120"/>
              </a:rPr>
              <a:t>&amp; HOSPITALITY SERVICES</a:t>
            </a:r>
            <a:endParaRPr lang="en-US" sz="3000" dirty="0"/>
          </a:p>
        </p:txBody>
      </p:sp>
      <p:sp>
        <p:nvSpPr>
          <p:cNvPr id="7" name="Text 3"/>
          <p:cNvSpPr/>
          <p:nvPr/>
        </p:nvSpPr>
        <p:spPr>
          <a:xfrm>
            <a:off x="731520" y="5349240"/>
            <a:ext cx="9226296" cy="411480"/>
          </a:xfrm>
          <a:prstGeom prst="rect">
            <a:avLst/>
          </a:prstGeom>
          <a:noFill/>
          <a:ln/>
        </p:spPr>
        <p:txBody>
          <a:bodyPr wrap="square" lIns="0" tIns="0" rIns="0" bIns="0" rtlCol="0" anchor="ctr"/>
          <a:lstStyle/>
          <a:p>
            <a:pPr algn="ctr" indent="0" marL="0">
              <a:buNone/>
            </a:pPr>
            <a:r>
              <a:rPr lang="en-US" sz="1500" spc="500" kern="0" dirty="0">
                <a:solidFill>
                  <a:srgbClr val="A896D1"/>
                </a:solidFill>
                <a:latin typeface="Lato" pitchFamily="34" charset="0"/>
                <a:ea typeface="Lato" pitchFamily="34" charset="-122"/>
                <a:cs typeface="Lato" pitchFamily="34" charset="-120"/>
              </a:rPr>
              <a:t>CAPABILITY PROFILE</a:t>
            </a:r>
            <a:endParaRPr lang="en-US" sz="1500" dirty="0"/>
          </a:p>
        </p:txBody>
      </p:sp>
      <p:sp>
        <p:nvSpPr>
          <p:cNvPr id="8" name="Text 4"/>
          <p:cNvSpPr/>
          <p:nvPr/>
        </p:nvSpPr>
        <p:spPr>
          <a:xfrm>
            <a:off x="731520" y="6309360"/>
            <a:ext cx="9226296" cy="365760"/>
          </a:xfrm>
          <a:prstGeom prst="rect">
            <a:avLst/>
          </a:prstGeom>
          <a:noFill/>
          <a:ln/>
        </p:spPr>
        <p:txBody>
          <a:bodyPr wrap="square" lIns="0" tIns="0" rIns="0" bIns="0" rtlCol="0" anchor="ctr"/>
          <a:lstStyle/>
          <a:p>
            <a:pPr algn="ctr" indent="0" marL="0">
              <a:buNone/>
            </a:pPr>
            <a:r>
              <a:rPr lang="en-US" sz="1300" i="1" dirty="0">
                <a:solidFill>
                  <a:srgbClr val="D9D0EA"/>
                </a:solidFill>
                <a:latin typeface="Lato" pitchFamily="34" charset="0"/>
                <a:ea typeface="Lato" pitchFamily="34" charset="-122"/>
                <a:cs typeface="Lato" pitchFamily="34" charset="-120"/>
              </a:rPr>
              <a:t>Where Hospitality Meets Style.</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D0D0D"/>
        </a:solidFill>
      </p:bgPr>
    </p:bg>
    <p:spTree>
      <p:nvGrpSpPr>
        <p:cNvPr id="1" name=""/>
        <p:cNvGrpSpPr/>
        <p:nvPr/>
      </p:nvGrpSpPr>
      <p:grpSpPr>
        <a:xfrm>
          <a:off x="0" y="0"/>
          <a:ext cx="0" cy="0"/>
          <a:chOff x="0" y="0"/>
          <a:chExt cx="0" cy="0"/>
        </a:xfrm>
      </p:grpSpPr>
      <p:pic>
        <p:nvPicPr>
          <p:cNvPr id="2" name="Image 0" descr="/home/claude/renis_gallery/images/courtyard_black_4b.jpeg">    </p:cNvPr>
          <p:cNvPicPr>
            <a:picLocks noChangeAspect="1"/>
          </p:cNvPicPr>
          <p:nvPr/>
        </p:nvPicPr>
        <p:blipFill>
          <a:blip r:embed="rId1"/>
          <a:srcRect l="0" r="0" t="0" b="0"/>
          <a:stretch/>
        </p:blipFill>
        <p:spPr>
          <a:xfrm>
            <a:off x="0" y="0"/>
            <a:ext cx="10689336" cy="7562088"/>
          </a:xfrm>
          <a:prstGeom prst="rect">
            <a:avLst/>
          </a:prstGeom>
        </p:spPr>
      </p:pic>
      <p:sp>
        <p:nvSpPr>
          <p:cNvPr id="3" name="Shape 0"/>
          <p:cNvSpPr/>
          <p:nvPr/>
        </p:nvSpPr>
        <p:spPr>
          <a:xfrm>
            <a:off x="0" y="0"/>
            <a:ext cx="10689336" cy="7562088"/>
          </a:xfrm>
          <a:prstGeom prst="rect">
            <a:avLst/>
          </a:prstGeom>
          <a:solidFill>
            <a:srgbClr val="0D0D0D">
              <a:alpha val="86000"/>
            </a:srgbClr>
          </a:solidFill>
          <a:ln/>
        </p:spPr>
      </p:sp>
      <p:pic>
        <p:nvPicPr>
          <p:cNvPr id="4" name="Image 1" descr="/home/claude/renis_gallery/images/logo.jpeg">    </p:cNvPr>
          <p:cNvPicPr>
            <a:picLocks noChangeAspect="1"/>
          </p:cNvPicPr>
          <p:nvPr/>
        </p:nvPicPr>
        <p:blipFill>
          <a:blip r:embed="rId2"/>
          <a:stretch>
            <a:fillRect/>
          </a:stretch>
        </p:blipFill>
        <p:spPr>
          <a:xfrm>
            <a:off x="4613148" y="365760"/>
            <a:ext cx="1463040" cy="978408"/>
          </a:xfrm>
          <a:prstGeom prst="rect">
            <a:avLst/>
          </a:prstGeom>
        </p:spPr>
      </p:pic>
      <p:sp>
        <p:nvSpPr>
          <p:cNvPr id="5" name="Text 1"/>
          <p:cNvSpPr/>
          <p:nvPr/>
        </p:nvSpPr>
        <p:spPr>
          <a:xfrm>
            <a:off x="640080" y="1554480"/>
            <a:ext cx="9409176" cy="914400"/>
          </a:xfrm>
          <a:prstGeom prst="rect">
            <a:avLst/>
          </a:prstGeom>
          <a:noFill/>
          <a:ln/>
        </p:spPr>
        <p:txBody>
          <a:bodyPr wrap="square" lIns="0" tIns="0" rIns="0" bIns="0" rtlCol="0" anchor="ctr"/>
          <a:lstStyle/>
          <a:p>
            <a:pPr algn="ctr" indent="0" marL="0">
              <a:lnSpc>
                <a:spcPct val="115000"/>
              </a:lnSpc>
              <a:buNone/>
            </a:pPr>
            <a:r>
              <a:rPr lang="en-US" sz="2200" b="1" dirty="0">
                <a:solidFill>
                  <a:srgbClr val="FFFFFF"/>
                </a:solidFill>
                <a:latin typeface="Montserrat" pitchFamily="34" charset="0"/>
                <a:ea typeface="Montserrat" pitchFamily="34" charset="-122"/>
                <a:cs typeface="Montserrat" pitchFamily="34" charset="-120"/>
              </a:rPr>
              <a:t>Let's Create Exceptional</a:t>
            </a:r>
            <a:endParaRPr lang="en-US" sz="2200" dirty="0"/>
          </a:p>
          <a:p>
            <a:pPr algn="ctr" indent="0" marL="0">
              <a:lnSpc>
                <a:spcPct val="115000"/>
              </a:lnSpc>
              <a:buNone/>
            </a:pPr>
            <a:r>
              <a:rPr lang="en-US" sz="2200" b="1" dirty="0">
                <a:solidFill>
                  <a:srgbClr val="FFFFFF"/>
                </a:solidFill>
                <a:latin typeface="Montserrat" pitchFamily="34" charset="0"/>
                <a:ea typeface="Montserrat" pitchFamily="34" charset="-122"/>
                <a:cs typeface="Montserrat" pitchFamily="34" charset="-120"/>
              </a:rPr>
              <a:t>Guest Experiences Together</a:t>
            </a:r>
            <a:endParaRPr lang="en-US" sz="2200" dirty="0"/>
          </a:p>
        </p:txBody>
      </p:sp>
      <p:sp>
        <p:nvSpPr>
          <p:cNvPr id="6" name="Text 2"/>
          <p:cNvSpPr/>
          <p:nvPr/>
        </p:nvSpPr>
        <p:spPr>
          <a:xfrm>
            <a:off x="1188720" y="2487168"/>
            <a:ext cx="8311896" cy="868680"/>
          </a:xfrm>
          <a:prstGeom prst="rect">
            <a:avLst/>
          </a:prstGeom>
          <a:noFill/>
          <a:ln/>
        </p:spPr>
        <p:txBody>
          <a:bodyPr wrap="square" lIns="0" tIns="0" rIns="0" bIns="0" rtlCol="0" anchor="ctr"/>
          <a:lstStyle/>
          <a:p>
            <a:pPr algn="ctr" indent="0" marL="0">
              <a:lnSpc>
                <a:spcPct val="128000"/>
              </a:lnSpc>
              <a:buNone/>
            </a:pPr>
            <a:r>
              <a:rPr lang="en-US" sz="1150" i="1" dirty="0">
                <a:solidFill>
                  <a:srgbClr val="D9D0EA"/>
                </a:solidFill>
                <a:latin typeface="Lato" pitchFamily="34" charset="0"/>
                <a:ea typeface="Lato" pitchFamily="34" charset="-122"/>
                <a:cs typeface="Lato" pitchFamily="34" charset="-120"/>
              </a:rPr>
              <a:t>Whether you're hosting an AGM, wedding, birthday, conference, product launch, sporting event, or executive gathering, Reni's Gallery provides the professional people who help your event run smoothly from arrival to departure.</a:t>
            </a:r>
            <a:endParaRPr lang="en-US" sz="1150" dirty="0"/>
          </a:p>
        </p:txBody>
      </p:sp>
      <p:sp>
        <p:nvSpPr>
          <p:cNvPr id="7" name="Shape 3"/>
          <p:cNvSpPr/>
          <p:nvPr/>
        </p:nvSpPr>
        <p:spPr>
          <a:xfrm>
            <a:off x="1491615" y="3611880"/>
            <a:ext cx="512064" cy="512064"/>
          </a:xfrm>
          <a:prstGeom prst="ellipse">
            <a:avLst/>
          </a:prstGeom>
          <a:solidFill>
            <a:srgbClr val="A896D1"/>
          </a:solidFill>
          <a:ln/>
        </p:spPr>
      </p:sp>
      <p:pic>
        <p:nvPicPr>
          <p:cNvPr id="8" name="Image 2" descr="/home/claude/renis_gallery/icons/phone_white.png">    </p:cNvPr>
          <p:cNvPicPr>
            <a:picLocks noChangeAspect="1"/>
          </p:cNvPicPr>
          <p:nvPr/>
        </p:nvPicPr>
        <p:blipFill>
          <a:blip r:embed="rId3"/>
          <a:stretch>
            <a:fillRect/>
          </a:stretch>
        </p:blipFill>
        <p:spPr>
          <a:xfrm>
            <a:off x="1624752" y="3745017"/>
            <a:ext cx="245791" cy="245791"/>
          </a:xfrm>
          <a:prstGeom prst="rect">
            <a:avLst/>
          </a:prstGeom>
        </p:spPr>
      </p:pic>
      <p:sp>
        <p:nvSpPr>
          <p:cNvPr id="9" name="Text 4"/>
          <p:cNvSpPr/>
          <p:nvPr/>
        </p:nvSpPr>
        <p:spPr>
          <a:xfrm>
            <a:off x="685800" y="4233672"/>
            <a:ext cx="2123694" cy="320040"/>
          </a:xfrm>
          <a:prstGeom prst="rect">
            <a:avLst/>
          </a:prstGeom>
          <a:noFill/>
          <a:ln/>
        </p:spPr>
        <p:txBody>
          <a:bodyPr wrap="square" lIns="0" tIns="0" rIns="0" bIns="0" rtlCol="0" anchor="ctr"/>
          <a:lstStyle/>
          <a:p>
            <a:pPr algn="ctr" indent="0" marL="0">
              <a:buNone/>
            </a:pPr>
            <a:r>
              <a:rPr lang="en-US" sz="1050" dirty="0">
                <a:solidFill>
                  <a:srgbClr val="FFFFFF"/>
                </a:solidFill>
                <a:latin typeface="Lato" pitchFamily="34" charset="0"/>
                <a:ea typeface="Lato" pitchFamily="34" charset="-122"/>
                <a:cs typeface="Lato" pitchFamily="34" charset="-120"/>
              </a:rPr>
              <a:t>+234 813 018 0075</a:t>
            </a:r>
            <a:endParaRPr lang="en-US" sz="1050" dirty="0"/>
          </a:p>
        </p:txBody>
      </p:sp>
      <p:sp>
        <p:nvSpPr>
          <p:cNvPr id="10" name="Shape 5"/>
          <p:cNvSpPr/>
          <p:nvPr/>
        </p:nvSpPr>
        <p:spPr>
          <a:xfrm>
            <a:off x="3889629" y="3611880"/>
            <a:ext cx="512064" cy="512064"/>
          </a:xfrm>
          <a:prstGeom prst="ellipse">
            <a:avLst/>
          </a:prstGeom>
          <a:solidFill>
            <a:srgbClr val="A896D1"/>
          </a:solidFill>
          <a:ln/>
        </p:spPr>
      </p:sp>
      <p:pic>
        <p:nvPicPr>
          <p:cNvPr id="11" name="Image 3" descr="/home/claude/renis_gallery/icons/email_white.png">    </p:cNvPr>
          <p:cNvPicPr>
            <a:picLocks noChangeAspect="1"/>
          </p:cNvPicPr>
          <p:nvPr/>
        </p:nvPicPr>
        <p:blipFill>
          <a:blip r:embed="rId4"/>
          <a:stretch>
            <a:fillRect/>
          </a:stretch>
        </p:blipFill>
        <p:spPr>
          <a:xfrm>
            <a:off x="4022766" y="3745017"/>
            <a:ext cx="245791" cy="245791"/>
          </a:xfrm>
          <a:prstGeom prst="rect">
            <a:avLst/>
          </a:prstGeom>
        </p:spPr>
      </p:pic>
      <p:sp>
        <p:nvSpPr>
          <p:cNvPr id="12" name="Text 6"/>
          <p:cNvSpPr/>
          <p:nvPr/>
        </p:nvSpPr>
        <p:spPr>
          <a:xfrm>
            <a:off x="3083814" y="4233672"/>
            <a:ext cx="2123694" cy="320040"/>
          </a:xfrm>
          <a:prstGeom prst="rect">
            <a:avLst/>
          </a:prstGeom>
          <a:noFill/>
          <a:ln/>
        </p:spPr>
        <p:txBody>
          <a:bodyPr wrap="square" lIns="0" tIns="0" rIns="0" bIns="0" rtlCol="0" anchor="ctr"/>
          <a:lstStyle/>
          <a:p>
            <a:pPr algn="ctr" indent="0" marL="0">
              <a:buNone/>
            </a:pPr>
            <a:r>
              <a:rPr lang="en-US" sz="1050" dirty="0">
                <a:solidFill>
                  <a:srgbClr val="FFFFFF"/>
                </a:solidFill>
                <a:latin typeface="Lato" pitchFamily="34" charset="0"/>
                <a:ea typeface="Lato" pitchFamily="34" charset="-122"/>
                <a:cs typeface="Lato" pitchFamily="34" charset="-120"/>
              </a:rPr>
              <a:t>renisgallery@gmail.com</a:t>
            </a:r>
            <a:endParaRPr lang="en-US" sz="1050" dirty="0"/>
          </a:p>
        </p:txBody>
      </p:sp>
      <p:sp>
        <p:nvSpPr>
          <p:cNvPr id="13" name="Shape 7"/>
          <p:cNvSpPr/>
          <p:nvPr/>
        </p:nvSpPr>
        <p:spPr>
          <a:xfrm>
            <a:off x="6287643" y="3611880"/>
            <a:ext cx="512064" cy="512064"/>
          </a:xfrm>
          <a:prstGeom prst="ellipse">
            <a:avLst/>
          </a:prstGeom>
          <a:solidFill>
            <a:srgbClr val="A896D1"/>
          </a:solidFill>
          <a:ln/>
        </p:spPr>
      </p:sp>
      <p:pic>
        <p:nvPicPr>
          <p:cNvPr id="14" name="Image 4" descr="/home/claude/renis_gallery/icons/instagram_white.png">    </p:cNvPr>
          <p:cNvPicPr>
            <a:picLocks noChangeAspect="1"/>
          </p:cNvPicPr>
          <p:nvPr/>
        </p:nvPicPr>
        <p:blipFill>
          <a:blip r:embed="rId5"/>
          <a:stretch>
            <a:fillRect/>
          </a:stretch>
        </p:blipFill>
        <p:spPr>
          <a:xfrm>
            <a:off x="6420780" y="3745017"/>
            <a:ext cx="245791" cy="245791"/>
          </a:xfrm>
          <a:prstGeom prst="rect">
            <a:avLst/>
          </a:prstGeom>
        </p:spPr>
      </p:pic>
      <p:sp>
        <p:nvSpPr>
          <p:cNvPr id="15" name="Text 8"/>
          <p:cNvSpPr/>
          <p:nvPr/>
        </p:nvSpPr>
        <p:spPr>
          <a:xfrm>
            <a:off x="5481828" y="4233672"/>
            <a:ext cx="2123694" cy="320040"/>
          </a:xfrm>
          <a:prstGeom prst="rect">
            <a:avLst/>
          </a:prstGeom>
          <a:noFill/>
          <a:ln/>
        </p:spPr>
        <p:txBody>
          <a:bodyPr wrap="square" lIns="0" tIns="0" rIns="0" bIns="0" rtlCol="0" anchor="ctr"/>
          <a:lstStyle/>
          <a:p>
            <a:pPr algn="ctr" indent="0" marL="0">
              <a:buNone/>
            </a:pPr>
            <a:r>
              <a:rPr lang="en-US" sz="1050" dirty="0">
                <a:solidFill>
                  <a:srgbClr val="FFFFFF"/>
                </a:solidFill>
                <a:latin typeface="Lato" pitchFamily="34" charset="0"/>
                <a:ea typeface="Lato" pitchFamily="34" charset="-122"/>
                <a:cs typeface="Lato" pitchFamily="34" charset="-120"/>
              </a:rPr>
              <a:t>@renisgallery</a:t>
            </a:r>
            <a:endParaRPr lang="en-US" sz="1050" dirty="0"/>
          </a:p>
        </p:txBody>
      </p:sp>
      <p:sp>
        <p:nvSpPr>
          <p:cNvPr id="16" name="Shape 9"/>
          <p:cNvSpPr/>
          <p:nvPr/>
        </p:nvSpPr>
        <p:spPr>
          <a:xfrm>
            <a:off x="8685657" y="3611880"/>
            <a:ext cx="512064" cy="512064"/>
          </a:xfrm>
          <a:prstGeom prst="ellipse">
            <a:avLst/>
          </a:prstGeom>
          <a:solidFill>
            <a:srgbClr val="A896D1"/>
          </a:solidFill>
          <a:ln/>
        </p:spPr>
      </p:sp>
      <p:pic>
        <p:nvPicPr>
          <p:cNvPr id="17" name="Image 5" descr="/home/claude/renis_gallery/icons/linkedin_white.png">    </p:cNvPr>
          <p:cNvPicPr>
            <a:picLocks noChangeAspect="1"/>
          </p:cNvPicPr>
          <p:nvPr/>
        </p:nvPicPr>
        <p:blipFill>
          <a:blip r:embed="rId6"/>
          <a:stretch>
            <a:fillRect/>
          </a:stretch>
        </p:blipFill>
        <p:spPr>
          <a:xfrm>
            <a:off x="8818794" y="3745017"/>
            <a:ext cx="245791" cy="245791"/>
          </a:xfrm>
          <a:prstGeom prst="rect">
            <a:avLst/>
          </a:prstGeom>
        </p:spPr>
      </p:pic>
      <p:sp>
        <p:nvSpPr>
          <p:cNvPr id="18" name="Text 10"/>
          <p:cNvSpPr/>
          <p:nvPr/>
        </p:nvSpPr>
        <p:spPr>
          <a:xfrm>
            <a:off x="7879842" y="4233672"/>
            <a:ext cx="2123694" cy="320040"/>
          </a:xfrm>
          <a:prstGeom prst="rect">
            <a:avLst/>
          </a:prstGeom>
          <a:noFill/>
          <a:ln/>
        </p:spPr>
        <p:txBody>
          <a:bodyPr wrap="square" lIns="0" tIns="0" rIns="0" bIns="0" rtlCol="0" anchor="ctr"/>
          <a:lstStyle/>
          <a:p>
            <a:pPr algn="ctr" indent="0" marL="0">
              <a:buNone/>
            </a:pPr>
            <a:r>
              <a:rPr lang="en-US" sz="1050" dirty="0">
                <a:solidFill>
                  <a:srgbClr val="FFFFFF"/>
                </a:solidFill>
                <a:latin typeface="Lato" pitchFamily="34" charset="0"/>
                <a:ea typeface="Lato" pitchFamily="34" charset="-122"/>
                <a:cs typeface="Lato" pitchFamily="34" charset="-120"/>
              </a:rPr>
              <a:t>Reni's Gallery Ltd.</a:t>
            </a:r>
            <a:endParaRPr lang="en-US" sz="1050" dirty="0"/>
          </a:p>
        </p:txBody>
      </p:sp>
      <p:sp>
        <p:nvSpPr>
          <p:cNvPr id="19" name="Shape 11"/>
          <p:cNvSpPr/>
          <p:nvPr/>
        </p:nvSpPr>
        <p:spPr>
          <a:xfrm>
            <a:off x="4658868" y="5029200"/>
            <a:ext cx="1371600" cy="1371600"/>
          </a:xfrm>
          <a:prstGeom prst="roundRect">
            <a:avLst>
              <a:gd name="adj" fmla="val 5333"/>
            </a:avLst>
          </a:prstGeom>
          <a:solidFill>
            <a:srgbClr val="FFFFFF"/>
          </a:solidFill>
          <a:ln/>
        </p:spPr>
      </p:sp>
      <p:pic>
        <p:nvPicPr>
          <p:cNvPr id="20" name="Image 6" descr="/home/claude/renis_gallery/images/qr_code.jpeg">    </p:cNvPr>
          <p:cNvPicPr>
            <a:picLocks noChangeAspect="1"/>
          </p:cNvPicPr>
          <p:nvPr/>
        </p:nvPicPr>
        <p:blipFill>
          <a:blip r:embed="rId7"/>
          <a:stretch>
            <a:fillRect/>
          </a:stretch>
        </p:blipFill>
        <p:spPr>
          <a:xfrm>
            <a:off x="4750308" y="5120640"/>
            <a:ext cx="1188720" cy="1188720"/>
          </a:xfrm>
          <a:prstGeom prst="rect">
            <a:avLst/>
          </a:prstGeom>
        </p:spPr>
      </p:pic>
      <p:sp>
        <p:nvSpPr>
          <p:cNvPr id="21" name="Text 12"/>
          <p:cNvSpPr/>
          <p:nvPr/>
        </p:nvSpPr>
        <p:spPr>
          <a:xfrm>
            <a:off x="3881628" y="6446520"/>
            <a:ext cx="2926080" cy="274320"/>
          </a:xfrm>
          <a:prstGeom prst="rect">
            <a:avLst/>
          </a:prstGeom>
          <a:noFill/>
          <a:ln/>
        </p:spPr>
        <p:txBody>
          <a:bodyPr wrap="square" lIns="0" tIns="0" rIns="0" bIns="0" rtlCol="0" anchor="ctr"/>
          <a:lstStyle/>
          <a:p>
            <a:pPr algn="ctr" indent="0" marL="0">
              <a:buNone/>
            </a:pPr>
            <a:r>
              <a:rPr lang="en-US" sz="900" dirty="0">
                <a:solidFill>
                  <a:srgbClr val="B0A8C0"/>
                </a:solidFill>
                <a:latin typeface="Lato" pitchFamily="34" charset="0"/>
                <a:ea typeface="Lato" pitchFamily="34" charset="-122"/>
                <a:cs typeface="Lato" pitchFamily="34" charset="-120"/>
              </a:rPr>
              <a:t>Scan to view our profile online</a:t>
            </a:r>
            <a:endParaRPr lang="en-US" sz="900" dirty="0"/>
          </a:p>
        </p:txBody>
      </p:sp>
      <p:sp>
        <p:nvSpPr>
          <p:cNvPr id="22" name="Text 13"/>
          <p:cNvSpPr/>
          <p:nvPr/>
        </p:nvSpPr>
        <p:spPr>
          <a:xfrm>
            <a:off x="731520" y="6949440"/>
            <a:ext cx="9226296" cy="320040"/>
          </a:xfrm>
          <a:prstGeom prst="rect">
            <a:avLst/>
          </a:prstGeom>
          <a:noFill/>
          <a:ln/>
        </p:spPr>
        <p:txBody>
          <a:bodyPr wrap="square" lIns="0" tIns="0" rIns="0" bIns="0" rtlCol="0" anchor="ctr"/>
          <a:lstStyle/>
          <a:p>
            <a:pPr algn="ctr" indent="0" marL="0">
              <a:buNone/>
            </a:pPr>
            <a:r>
              <a:rPr lang="en-US" sz="1050" i="1" dirty="0">
                <a:solidFill>
                  <a:srgbClr val="A896D1"/>
                </a:solidFill>
                <a:latin typeface="Lato" pitchFamily="34" charset="0"/>
                <a:ea typeface="Lato" pitchFamily="34" charset="-122"/>
                <a:cs typeface="Lato" pitchFamily="34" charset="-120"/>
              </a:rPr>
              <a:t>Where Hospitality Meets Style.</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home/claude/renis_gallery/images/team_black_storefront.jpeg">    </p:cNvPr>
          <p:cNvPicPr>
            <a:picLocks noChangeAspect="1"/>
          </p:cNvPicPr>
          <p:nvPr/>
        </p:nvPicPr>
        <p:blipFill>
          <a:blip r:embed="rId1"/>
          <a:srcRect l="0" r="0" t="0" b="0"/>
          <a:stretch/>
        </p:blipFill>
        <p:spPr>
          <a:xfrm>
            <a:off x="6483096" y="0"/>
            <a:ext cx="4206240" cy="7562088"/>
          </a:xfrm>
          <a:prstGeom prst="rect">
            <a:avLst/>
          </a:prstGeom>
        </p:spPr>
      </p:pic>
      <p:sp>
        <p:nvSpPr>
          <p:cNvPr id="3" name="Shape 0"/>
          <p:cNvSpPr/>
          <p:nvPr/>
        </p:nvSpPr>
        <p:spPr>
          <a:xfrm>
            <a:off x="6483096" y="0"/>
            <a:ext cx="4206240" cy="7562088"/>
          </a:xfrm>
          <a:prstGeom prst="rect">
            <a:avLst/>
          </a:prstGeom>
          <a:solidFill>
            <a:srgbClr val="0D0D0D">
              <a:alpha val="22000"/>
            </a:srgbClr>
          </a:solidFill>
          <a:ln/>
        </p:spPr>
      </p:sp>
      <p:sp>
        <p:nvSpPr>
          <p:cNvPr id="4" name="Text 1"/>
          <p:cNvSpPr/>
          <p:nvPr/>
        </p:nvSpPr>
        <p:spPr>
          <a:xfrm>
            <a:off x="548640" y="548640"/>
            <a:ext cx="5715000" cy="320040"/>
          </a:xfrm>
          <a:prstGeom prst="rect">
            <a:avLst/>
          </a:prstGeom>
          <a:noFill/>
          <a:ln/>
        </p:spPr>
        <p:txBody>
          <a:bodyPr wrap="square" lIns="0" tIns="0" rIns="0" bIns="0" rtlCol="0" anchor="ctr"/>
          <a:lstStyle/>
          <a:p>
            <a:pPr algn="l" indent="0" marL="0">
              <a:buNone/>
            </a:pPr>
            <a:r>
              <a:rPr lang="en-US" sz="1200" b="1" spc="300" kern="0" dirty="0">
                <a:solidFill>
                  <a:srgbClr val="5B3E85"/>
                </a:solidFill>
                <a:latin typeface="Lato" pitchFamily="34" charset="0"/>
                <a:ea typeface="Lato" pitchFamily="34" charset="-122"/>
                <a:cs typeface="Lato" pitchFamily="34" charset="-120"/>
              </a:rPr>
              <a:t>WHO WE ARE</a:t>
            </a:r>
            <a:endParaRPr lang="en-US" sz="1200" dirty="0"/>
          </a:p>
        </p:txBody>
      </p:sp>
      <p:sp>
        <p:nvSpPr>
          <p:cNvPr id="5" name="Text 2"/>
          <p:cNvSpPr/>
          <p:nvPr/>
        </p:nvSpPr>
        <p:spPr>
          <a:xfrm>
            <a:off x="548640" y="914400"/>
            <a:ext cx="5715000" cy="502920"/>
          </a:xfrm>
          <a:prstGeom prst="rect">
            <a:avLst/>
          </a:prstGeom>
          <a:noFill/>
          <a:ln/>
        </p:spPr>
        <p:txBody>
          <a:bodyPr wrap="square" lIns="0" tIns="0" rIns="0" bIns="0" rtlCol="0" anchor="ctr"/>
          <a:lstStyle/>
          <a:p>
            <a:pPr indent="0" marL="0">
              <a:buNone/>
            </a:pPr>
            <a:r>
              <a:rPr lang="en-US" sz="2600" b="1" dirty="0">
                <a:solidFill>
                  <a:srgbClr val="0D0D0D"/>
                </a:solidFill>
                <a:latin typeface="Montserrat" pitchFamily="34" charset="0"/>
                <a:ea typeface="Montserrat" pitchFamily="34" charset="-122"/>
                <a:cs typeface="Montserrat" pitchFamily="34" charset="-120"/>
              </a:rPr>
              <a:t>About Us</a:t>
            </a:r>
            <a:endParaRPr lang="en-US" sz="2600" dirty="0"/>
          </a:p>
        </p:txBody>
      </p:sp>
      <p:sp>
        <p:nvSpPr>
          <p:cNvPr id="6" name="Text 3"/>
          <p:cNvSpPr/>
          <p:nvPr/>
        </p:nvSpPr>
        <p:spPr>
          <a:xfrm>
            <a:off x="548640" y="1508760"/>
            <a:ext cx="5715000" cy="1051560"/>
          </a:xfrm>
          <a:prstGeom prst="rect">
            <a:avLst/>
          </a:prstGeom>
          <a:noFill/>
          <a:ln/>
        </p:spPr>
        <p:txBody>
          <a:bodyPr wrap="square" lIns="0" tIns="0" rIns="0" bIns="0" rtlCol="0" anchor="ctr"/>
          <a:lstStyle/>
          <a:p>
            <a:pPr indent="0" marL="0">
              <a:lnSpc>
                <a:spcPct val="125000"/>
              </a:lnSpc>
              <a:buNone/>
            </a:pPr>
            <a:r>
              <a:rPr lang="en-US" sz="1250" dirty="0">
                <a:solidFill>
                  <a:srgbClr val="4A4A4A"/>
                </a:solidFill>
                <a:latin typeface="Lato" pitchFamily="34" charset="0"/>
                <a:ea typeface="Lato" pitchFamily="34" charset="-122"/>
                <a:cs typeface="Lato" pitchFamily="34" charset="-120"/>
              </a:rPr>
              <a:t>Reni's Gallery Ltd. is a professional event staffing and guest management company based in Lagos, Nigeria. We provide polished, well-trained hospitality personnel who represent our clients' brands with confidence, warmth, and precision — across corporate, institutional, and large-scale events.</a:t>
            </a:r>
            <a:endParaRPr lang="en-US" sz="1250" dirty="0"/>
          </a:p>
        </p:txBody>
      </p:sp>
      <p:sp>
        <p:nvSpPr>
          <p:cNvPr id="7" name="Shape 4"/>
          <p:cNvSpPr/>
          <p:nvPr/>
        </p:nvSpPr>
        <p:spPr>
          <a:xfrm>
            <a:off x="548640" y="2788920"/>
            <a:ext cx="502920" cy="502920"/>
          </a:xfrm>
          <a:prstGeom prst="ellipse">
            <a:avLst/>
          </a:prstGeom>
          <a:solidFill>
            <a:srgbClr val="A896D1"/>
          </a:solidFill>
          <a:ln/>
        </p:spPr>
      </p:sp>
      <p:pic>
        <p:nvPicPr>
          <p:cNvPr id="8" name="Image 1" descr="/home/claude/renis_gallery/icons/vip_white.png">    </p:cNvPr>
          <p:cNvPicPr>
            <a:picLocks noChangeAspect="1"/>
          </p:cNvPicPr>
          <p:nvPr/>
        </p:nvPicPr>
        <p:blipFill>
          <a:blip r:embed="rId2"/>
          <a:stretch>
            <a:fillRect/>
          </a:stretch>
        </p:blipFill>
        <p:spPr>
          <a:xfrm>
            <a:off x="679399" y="2919679"/>
            <a:ext cx="241402" cy="241402"/>
          </a:xfrm>
          <a:prstGeom prst="rect">
            <a:avLst/>
          </a:prstGeom>
        </p:spPr>
      </p:pic>
      <p:sp>
        <p:nvSpPr>
          <p:cNvPr id="9" name="Text 5"/>
          <p:cNvSpPr/>
          <p:nvPr/>
        </p:nvSpPr>
        <p:spPr>
          <a:xfrm>
            <a:off x="1234440" y="2761488"/>
            <a:ext cx="5029200" cy="274320"/>
          </a:xfrm>
          <a:prstGeom prst="rect">
            <a:avLst/>
          </a:prstGeom>
          <a:noFill/>
          <a:ln/>
        </p:spPr>
        <p:txBody>
          <a:bodyPr wrap="square" lIns="0" tIns="0" rIns="0" bIns="0" rtlCol="0" anchor="ctr"/>
          <a:lstStyle/>
          <a:p>
            <a:pPr indent="0" marL="0">
              <a:buNone/>
            </a:pPr>
            <a:r>
              <a:rPr lang="en-US" sz="1400" b="1" dirty="0">
                <a:solidFill>
                  <a:srgbClr val="0D0D0D"/>
                </a:solidFill>
                <a:latin typeface="Montserrat" pitchFamily="34" charset="0"/>
                <a:ea typeface="Montserrat" pitchFamily="34" charset="-122"/>
                <a:cs typeface="Montserrat" pitchFamily="34" charset="-120"/>
              </a:rPr>
              <a:t>Mission</a:t>
            </a:r>
            <a:endParaRPr lang="en-US" sz="1400" dirty="0"/>
          </a:p>
        </p:txBody>
      </p:sp>
      <p:sp>
        <p:nvSpPr>
          <p:cNvPr id="10" name="Text 6"/>
          <p:cNvSpPr/>
          <p:nvPr/>
        </p:nvSpPr>
        <p:spPr>
          <a:xfrm>
            <a:off x="1234440" y="3044952"/>
            <a:ext cx="4983480" cy="685800"/>
          </a:xfrm>
          <a:prstGeom prst="rect">
            <a:avLst/>
          </a:prstGeom>
          <a:noFill/>
          <a:ln/>
        </p:spPr>
        <p:txBody>
          <a:bodyPr wrap="square" lIns="0" tIns="0" rIns="0" bIns="0" rtlCol="0" anchor="ctr"/>
          <a:lstStyle/>
          <a:p>
            <a:pPr indent="0" marL="0">
              <a:lnSpc>
                <a:spcPct val="120000"/>
              </a:lnSpc>
              <a:buNone/>
            </a:pPr>
            <a:r>
              <a:rPr lang="en-US" sz="1100" dirty="0">
                <a:solidFill>
                  <a:srgbClr val="4A4A4A"/>
                </a:solidFill>
                <a:latin typeface="Lato" pitchFamily="34" charset="0"/>
                <a:ea typeface="Lato" pitchFamily="34" charset="-122"/>
                <a:cs typeface="Lato" pitchFamily="34" charset="-120"/>
              </a:rPr>
              <a:t>To deliver seamless guest experiences and professional event support that reflect the standards of the brands we represent.</a:t>
            </a:r>
            <a:endParaRPr lang="en-US" sz="1100" dirty="0"/>
          </a:p>
        </p:txBody>
      </p:sp>
      <p:sp>
        <p:nvSpPr>
          <p:cNvPr id="11" name="Shape 7"/>
          <p:cNvSpPr/>
          <p:nvPr/>
        </p:nvSpPr>
        <p:spPr>
          <a:xfrm>
            <a:off x="548640" y="3840480"/>
            <a:ext cx="502920" cy="502920"/>
          </a:xfrm>
          <a:prstGeom prst="ellipse">
            <a:avLst/>
          </a:prstGeom>
          <a:solidFill>
            <a:srgbClr val="A896D1"/>
          </a:solidFill>
          <a:ln/>
        </p:spPr>
      </p:sp>
      <p:pic>
        <p:nvPicPr>
          <p:cNvPr id="12" name="Image 2" descr="/home/claude/renis_gallery/icons/excellence_white.png">    </p:cNvPr>
          <p:cNvPicPr>
            <a:picLocks noChangeAspect="1"/>
          </p:cNvPicPr>
          <p:nvPr/>
        </p:nvPicPr>
        <p:blipFill>
          <a:blip r:embed="rId3"/>
          <a:stretch>
            <a:fillRect/>
          </a:stretch>
        </p:blipFill>
        <p:spPr>
          <a:xfrm>
            <a:off x="679399" y="3971239"/>
            <a:ext cx="241402" cy="241402"/>
          </a:xfrm>
          <a:prstGeom prst="rect">
            <a:avLst/>
          </a:prstGeom>
        </p:spPr>
      </p:pic>
      <p:sp>
        <p:nvSpPr>
          <p:cNvPr id="13" name="Text 8"/>
          <p:cNvSpPr/>
          <p:nvPr/>
        </p:nvSpPr>
        <p:spPr>
          <a:xfrm>
            <a:off x="1234440" y="3813048"/>
            <a:ext cx="5029200" cy="274320"/>
          </a:xfrm>
          <a:prstGeom prst="rect">
            <a:avLst/>
          </a:prstGeom>
          <a:noFill/>
          <a:ln/>
        </p:spPr>
        <p:txBody>
          <a:bodyPr wrap="square" lIns="0" tIns="0" rIns="0" bIns="0" rtlCol="0" anchor="ctr"/>
          <a:lstStyle/>
          <a:p>
            <a:pPr indent="0" marL="0">
              <a:buNone/>
            </a:pPr>
            <a:r>
              <a:rPr lang="en-US" sz="1400" b="1" dirty="0">
                <a:solidFill>
                  <a:srgbClr val="0D0D0D"/>
                </a:solidFill>
                <a:latin typeface="Montserrat" pitchFamily="34" charset="0"/>
                <a:ea typeface="Montserrat" pitchFamily="34" charset="-122"/>
                <a:cs typeface="Montserrat" pitchFamily="34" charset="-120"/>
              </a:rPr>
              <a:t>Vision</a:t>
            </a:r>
            <a:endParaRPr lang="en-US" sz="1400" dirty="0"/>
          </a:p>
        </p:txBody>
      </p:sp>
      <p:sp>
        <p:nvSpPr>
          <p:cNvPr id="14" name="Text 9"/>
          <p:cNvSpPr/>
          <p:nvPr/>
        </p:nvSpPr>
        <p:spPr>
          <a:xfrm>
            <a:off x="1234440" y="4096512"/>
            <a:ext cx="4983480" cy="685800"/>
          </a:xfrm>
          <a:prstGeom prst="rect">
            <a:avLst/>
          </a:prstGeom>
          <a:noFill/>
          <a:ln/>
        </p:spPr>
        <p:txBody>
          <a:bodyPr wrap="square" lIns="0" tIns="0" rIns="0" bIns="0" rtlCol="0" anchor="ctr"/>
          <a:lstStyle/>
          <a:p>
            <a:pPr indent="0" marL="0">
              <a:lnSpc>
                <a:spcPct val="120000"/>
              </a:lnSpc>
              <a:buNone/>
            </a:pPr>
            <a:r>
              <a:rPr lang="en-US" sz="1100" dirty="0">
                <a:solidFill>
                  <a:srgbClr val="4A4A4A"/>
                </a:solidFill>
                <a:latin typeface="Lato" pitchFamily="34" charset="0"/>
                <a:ea typeface="Lato" pitchFamily="34" charset="-122"/>
                <a:cs typeface="Lato" pitchFamily="34" charset="-120"/>
              </a:rPr>
              <a:t>To be West Africa's most trusted name in professional event staffing and guest management.</a:t>
            </a:r>
            <a:endParaRPr lang="en-US" sz="1100" dirty="0"/>
          </a:p>
        </p:txBody>
      </p:sp>
      <p:sp>
        <p:nvSpPr>
          <p:cNvPr id="15" name="Text 10"/>
          <p:cNvSpPr/>
          <p:nvPr/>
        </p:nvSpPr>
        <p:spPr>
          <a:xfrm>
            <a:off x="548640" y="4910328"/>
            <a:ext cx="5715000" cy="274320"/>
          </a:xfrm>
          <a:prstGeom prst="rect">
            <a:avLst/>
          </a:prstGeom>
          <a:noFill/>
          <a:ln/>
        </p:spPr>
        <p:txBody>
          <a:bodyPr wrap="square" lIns="0" tIns="0" rIns="0" bIns="0" rtlCol="0" anchor="ctr"/>
          <a:lstStyle/>
          <a:p>
            <a:pPr indent="0" marL="0">
              <a:buNone/>
            </a:pPr>
            <a:r>
              <a:rPr lang="en-US" sz="1400" b="1" dirty="0">
                <a:solidFill>
                  <a:srgbClr val="0D0D0D"/>
                </a:solidFill>
                <a:latin typeface="Montserrat" pitchFamily="34" charset="0"/>
                <a:ea typeface="Montserrat" pitchFamily="34" charset="-122"/>
                <a:cs typeface="Montserrat" pitchFamily="34" charset="-120"/>
              </a:rPr>
              <a:t>Core Values</a:t>
            </a:r>
            <a:endParaRPr lang="en-US" sz="1400" dirty="0"/>
          </a:p>
        </p:txBody>
      </p:sp>
      <p:sp>
        <p:nvSpPr>
          <p:cNvPr id="16" name="Shape 11"/>
          <p:cNvSpPr/>
          <p:nvPr/>
        </p:nvSpPr>
        <p:spPr>
          <a:xfrm>
            <a:off x="548640" y="5276088"/>
            <a:ext cx="1463040" cy="329184"/>
          </a:xfrm>
          <a:prstGeom prst="roundRect">
            <a:avLst>
              <a:gd name="adj" fmla="val 50000"/>
            </a:avLst>
          </a:prstGeom>
          <a:solidFill>
            <a:srgbClr val="F4F0FA"/>
          </a:solidFill>
          <a:ln w="9525">
            <a:solidFill>
              <a:srgbClr val="A896D1"/>
            </a:solidFill>
            <a:prstDash val="solid"/>
          </a:ln>
        </p:spPr>
      </p:sp>
      <p:sp>
        <p:nvSpPr>
          <p:cNvPr id="17" name="Text 12"/>
          <p:cNvSpPr/>
          <p:nvPr/>
        </p:nvSpPr>
        <p:spPr>
          <a:xfrm>
            <a:off x="548640" y="5276088"/>
            <a:ext cx="1463040" cy="329184"/>
          </a:xfrm>
          <a:prstGeom prst="rect">
            <a:avLst/>
          </a:prstGeom>
          <a:noFill/>
          <a:ln/>
        </p:spPr>
        <p:txBody>
          <a:bodyPr wrap="square" lIns="0" tIns="0" rIns="0" bIns="0" rtlCol="0" anchor="ctr"/>
          <a:lstStyle/>
          <a:p>
            <a:pPr algn="ctr" indent="0" marL="0">
              <a:buNone/>
            </a:pPr>
            <a:r>
              <a:rPr lang="en-US" sz="950" b="1" dirty="0">
                <a:solidFill>
                  <a:srgbClr val="5B3E85"/>
                </a:solidFill>
                <a:latin typeface="Lato" pitchFamily="34" charset="0"/>
                <a:ea typeface="Lato" pitchFamily="34" charset="-122"/>
                <a:cs typeface="Lato" pitchFamily="34" charset="-120"/>
              </a:rPr>
              <a:t>Professionalism</a:t>
            </a:r>
            <a:endParaRPr lang="en-US" sz="950" dirty="0"/>
          </a:p>
        </p:txBody>
      </p:sp>
      <p:sp>
        <p:nvSpPr>
          <p:cNvPr id="18" name="Shape 13"/>
          <p:cNvSpPr/>
          <p:nvPr/>
        </p:nvSpPr>
        <p:spPr>
          <a:xfrm>
            <a:off x="2139696" y="5276088"/>
            <a:ext cx="1060704" cy="329184"/>
          </a:xfrm>
          <a:prstGeom prst="roundRect">
            <a:avLst>
              <a:gd name="adj" fmla="val 50000"/>
            </a:avLst>
          </a:prstGeom>
          <a:solidFill>
            <a:srgbClr val="F4F0FA"/>
          </a:solidFill>
          <a:ln w="9525">
            <a:solidFill>
              <a:srgbClr val="A896D1"/>
            </a:solidFill>
            <a:prstDash val="solid"/>
          </a:ln>
        </p:spPr>
      </p:sp>
      <p:sp>
        <p:nvSpPr>
          <p:cNvPr id="19" name="Text 14"/>
          <p:cNvSpPr/>
          <p:nvPr/>
        </p:nvSpPr>
        <p:spPr>
          <a:xfrm>
            <a:off x="2139696" y="5276088"/>
            <a:ext cx="1060704" cy="329184"/>
          </a:xfrm>
          <a:prstGeom prst="rect">
            <a:avLst/>
          </a:prstGeom>
          <a:noFill/>
          <a:ln/>
        </p:spPr>
        <p:txBody>
          <a:bodyPr wrap="square" lIns="0" tIns="0" rIns="0" bIns="0" rtlCol="0" anchor="ctr"/>
          <a:lstStyle/>
          <a:p>
            <a:pPr algn="ctr" indent="0" marL="0">
              <a:buNone/>
            </a:pPr>
            <a:r>
              <a:rPr lang="en-US" sz="950" b="1" dirty="0">
                <a:solidFill>
                  <a:srgbClr val="5B3E85"/>
                </a:solidFill>
                <a:latin typeface="Lato" pitchFamily="34" charset="0"/>
                <a:ea typeface="Lato" pitchFamily="34" charset="-122"/>
                <a:cs typeface="Lato" pitchFamily="34" charset="-120"/>
              </a:rPr>
              <a:t>Excellence</a:t>
            </a:r>
            <a:endParaRPr lang="en-US" sz="950" dirty="0"/>
          </a:p>
        </p:txBody>
      </p:sp>
      <p:sp>
        <p:nvSpPr>
          <p:cNvPr id="20" name="Shape 15"/>
          <p:cNvSpPr/>
          <p:nvPr/>
        </p:nvSpPr>
        <p:spPr>
          <a:xfrm>
            <a:off x="3328416" y="5276088"/>
            <a:ext cx="980237" cy="329184"/>
          </a:xfrm>
          <a:prstGeom prst="roundRect">
            <a:avLst>
              <a:gd name="adj" fmla="val 50000"/>
            </a:avLst>
          </a:prstGeom>
          <a:solidFill>
            <a:srgbClr val="F4F0FA"/>
          </a:solidFill>
          <a:ln w="9525">
            <a:solidFill>
              <a:srgbClr val="A896D1"/>
            </a:solidFill>
            <a:prstDash val="solid"/>
          </a:ln>
        </p:spPr>
      </p:sp>
      <p:sp>
        <p:nvSpPr>
          <p:cNvPr id="21" name="Text 16"/>
          <p:cNvSpPr/>
          <p:nvPr/>
        </p:nvSpPr>
        <p:spPr>
          <a:xfrm>
            <a:off x="3328416" y="5276088"/>
            <a:ext cx="980237" cy="329184"/>
          </a:xfrm>
          <a:prstGeom prst="rect">
            <a:avLst/>
          </a:prstGeom>
          <a:noFill/>
          <a:ln/>
        </p:spPr>
        <p:txBody>
          <a:bodyPr wrap="square" lIns="0" tIns="0" rIns="0" bIns="0" rtlCol="0" anchor="ctr"/>
          <a:lstStyle/>
          <a:p>
            <a:pPr algn="ctr" indent="0" marL="0">
              <a:buNone/>
            </a:pPr>
            <a:r>
              <a:rPr lang="en-US" sz="950" b="1" dirty="0">
                <a:solidFill>
                  <a:srgbClr val="5B3E85"/>
                </a:solidFill>
                <a:latin typeface="Lato" pitchFamily="34" charset="0"/>
                <a:ea typeface="Lato" pitchFamily="34" charset="-122"/>
                <a:cs typeface="Lato" pitchFamily="34" charset="-120"/>
              </a:rPr>
              <a:t>Integrity</a:t>
            </a:r>
            <a:endParaRPr lang="en-US" sz="950" dirty="0"/>
          </a:p>
        </p:txBody>
      </p:sp>
      <p:sp>
        <p:nvSpPr>
          <p:cNvPr id="22" name="Shape 17"/>
          <p:cNvSpPr/>
          <p:nvPr/>
        </p:nvSpPr>
        <p:spPr>
          <a:xfrm>
            <a:off x="4436669" y="5276088"/>
            <a:ext cx="1141171" cy="329184"/>
          </a:xfrm>
          <a:prstGeom prst="roundRect">
            <a:avLst>
              <a:gd name="adj" fmla="val 50000"/>
            </a:avLst>
          </a:prstGeom>
          <a:solidFill>
            <a:srgbClr val="F4F0FA"/>
          </a:solidFill>
          <a:ln w="9525">
            <a:solidFill>
              <a:srgbClr val="A896D1"/>
            </a:solidFill>
            <a:prstDash val="solid"/>
          </a:ln>
        </p:spPr>
      </p:sp>
      <p:sp>
        <p:nvSpPr>
          <p:cNvPr id="23" name="Text 18"/>
          <p:cNvSpPr/>
          <p:nvPr/>
        </p:nvSpPr>
        <p:spPr>
          <a:xfrm>
            <a:off x="4436669" y="5276088"/>
            <a:ext cx="1141171" cy="329184"/>
          </a:xfrm>
          <a:prstGeom prst="rect">
            <a:avLst/>
          </a:prstGeom>
          <a:noFill/>
          <a:ln/>
        </p:spPr>
        <p:txBody>
          <a:bodyPr wrap="square" lIns="0" tIns="0" rIns="0" bIns="0" rtlCol="0" anchor="ctr"/>
          <a:lstStyle/>
          <a:p>
            <a:pPr algn="ctr" indent="0" marL="0">
              <a:buNone/>
            </a:pPr>
            <a:r>
              <a:rPr lang="en-US" sz="950" b="1" dirty="0">
                <a:solidFill>
                  <a:srgbClr val="5B3E85"/>
                </a:solidFill>
                <a:latin typeface="Lato" pitchFamily="34" charset="0"/>
                <a:ea typeface="Lato" pitchFamily="34" charset="-122"/>
                <a:cs typeface="Lato" pitchFamily="34" charset="-120"/>
              </a:rPr>
              <a:t>Reliability</a:t>
            </a:r>
            <a:endParaRPr lang="en-US" sz="950" dirty="0"/>
          </a:p>
        </p:txBody>
      </p:sp>
      <p:sp>
        <p:nvSpPr>
          <p:cNvPr id="24" name="Text 19"/>
          <p:cNvSpPr/>
          <p:nvPr/>
        </p:nvSpPr>
        <p:spPr>
          <a:xfrm>
            <a:off x="548640" y="7178040"/>
            <a:ext cx="3657600" cy="274320"/>
          </a:xfrm>
          <a:prstGeom prst="rect">
            <a:avLst/>
          </a:prstGeom>
          <a:noFill/>
          <a:ln/>
        </p:spPr>
        <p:txBody>
          <a:bodyPr wrap="square" lIns="0" tIns="0" rIns="0" bIns="0" rtlCol="0" anchor="ctr"/>
          <a:lstStyle/>
          <a:p>
            <a:pPr algn="l" indent="0" marL="0">
              <a:buNone/>
            </a:pPr>
            <a:r>
              <a:rPr lang="en-US" sz="800" spc="200" kern="0" dirty="0">
                <a:solidFill>
                  <a:srgbClr val="B0A8C0"/>
                </a:solidFill>
                <a:latin typeface="Lato" pitchFamily="34" charset="0"/>
                <a:ea typeface="Lato" pitchFamily="34" charset="-122"/>
                <a:cs typeface="Lato" pitchFamily="34" charset="-120"/>
              </a:rPr>
              <a:t>RENI'S GALLERY LTD.</a:t>
            </a:r>
            <a:endParaRPr lang="en-US" sz="800" dirty="0"/>
          </a:p>
        </p:txBody>
      </p:sp>
      <p:sp>
        <p:nvSpPr>
          <p:cNvPr id="25" name="Text 20"/>
          <p:cNvSpPr/>
          <p:nvPr/>
        </p:nvSpPr>
        <p:spPr>
          <a:xfrm>
            <a:off x="9226296" y="7178040"/>
            <a:ext cx="914400" cy="274320"/>
          </a:xfrm>
          <a:prstGeom prst="rect">
            <a:avLst/>
          </a:prstGeom>
          <a:noFill/>
          <a:ln/>
        </p:spPr>
        <p:txBody>
          <a:bodyPr wrap="square" lIns="0" tIns="0" rIns="0" bIns="0" rtlCol="0" anchor="ctr"/>
          <a:lstStyle/>
          <a:p>
            <a:pPr algn="r" indent="0" marL="0">
              <a:buNone/>
            </a:pPr>
            <a:r>
              <a:rPr lang="en-US" sz="800" dirty="0">
                <a:solidFill>
                  <a:srgbClr val="B0A8C0"/>
                </a:solidFill>
                <a:latin typeface="Lato" pitchFamily="34" charset="0"/>
                <a:ea typeface="Lato" pitchFamily="34" charset="-122"/>
                <a:cs typeface="Lato" pitchFamily="34" charset="-120"/>
              </a:rPr>
              <a:t>02</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502920"/>
            <a:ext cx="5486400" cy="320040"/>
          </a:xfrm>
          <a:prstGeom prst="rect">
            <a:avLst/>
          </a:prstGeom>
          <a:noFill/>
          <a:ln/>
        </p:spPr>
        <p:txBody>
          <a:bodyPr wrap="square" lIns="0" tIns="0" rIns="0" bIns="0" rtlCol="0" anchor="ctr"/>
          <a:lstStyle/>
          <a:p>
            <a:pPr algn="l" indent="0" marL="0">
              <a:buNone/>
            </a:pPr>
            <a:r>
              <a:rPr lang="en-US" sz="1200" b="1" spc="300" kern="0" dirty="0">
                <a:solidFill>
                  <a:srgbClr val="5B3E85"/>
                </a:solidFill>
                <a:latin typeface="Lato" pitchFamily="34" charset="0"/>
                <a:ea typeface="Lato" pitchFamily="34" charset="-122"/>
                <a:cs typeface="Lato" pitchFamily="34" charset="-120"/>
              </a:rPr>
              <a:t>WHAT WE DO</a:t>
            </a:r>
            <a:endParaRPr lang="en-US" sz="1200" dirty="0"/>
          </a:p>
        </p:txBody>
      </p:sp>
      <p:sp>
        <p:nvSpPr>
          <p:cNvPr id="3" name="Text 1"/>
          <p:cNvSpPr/>
          <p:nvPr/>
        </p:nvSpPr>
        <p:spPr>
          <a:xfrm>
            <a:off x="548640" y="822960"/>
            <a:ext cx="7315200" cy="502920"/>
          </a:xfrm>
          <a:prstGeom prst="rect">
            <a:avLst/>
          </a:prstGeom>
          <a:noFill/>
          <a:ln/>
        </p:spPr>
        <p:txBody>
          <a:bodyPr wrap="square" lIns="0" tIns="0" rIns="0" bIns="0" rtlCol="0" anchor="ctr"/>
          <a:lstStyle/>
          <a:p>
            <a:pPr indent="0" marL="0">
              <a:buNone/>
            </a:pPr>
            <a:r>
              <a:rPr lang="en-US" sz="2600" b="1" dirty="0">
                <a:solidFill>
                  <a:srgbClr val="0D0D0D"/>
                </a:solidFill>
                <a:latin typeface="Montserrat" pitchFamily="34" charset="0"/>
                <a:ea typeface="Montserrat" pitchFamily="34" charset="-122"/>
                <a:cs typeface="Montserrat" pitchFamily="34" charset="-120"/>
              </a:rPr>
              <a:t>Our Services</a:t>
            </a:r>
            <a:endParaRPr lang="en-US" sz="2600" dirty="0"/>
          </a:p>
        </p:txBody>
      </p:sp>
      <p:sp>
        <p:nvSpPr>
          <p:cNvPr id="4" name="Shape 2"/>
          <p:cNvSpPr/>
          <p:nvPr/>
        </p:nvSpPr>
        <p:spPr>
          <a:xfrm>
            <a:off x="548640" y="1600200"/>
            <a:ext cx="2953512" cy="1572768"/>
          </a:xfrm>
          <a:prstGeom prst="roundRect">
            <a:avLst>
              <a:gd name="adj" fmla="val 4651"/>
            </a:avLst>
          </a:prstGeom>
          <a:solidFill>
            <a:srgbClr val="F4F0FA"/>
          </a:solidFill>
          <a:ln/>
        </p:spPr>
      </p:sp>
      <p:sp>
        <p:nvSpPr>
          <p:cNvPr id="5" name="Shape 3"/>
          <p:cNvSpPr/>
          <p:nvPr/>
        </p:nvSpPr>
        <p:spPr>
          <a:xfrm>
            <a:off x="749808" y="1801368"/>
            <a:ext cx="502920" cy="502920"/>
          </a:xfrm>
          <a:prstGeom prst="ellipse">
            <a:avLst/>
          </a:prstGeom>
          <a:solidFill>
            <a:srgbClr val="A896D1"/>
          </a:solidFill>
          <a:ln/>
        </p:spPr>
      </p:sp>
      <p:pic>
        <p:nvPicPr>
          <p:cNvPr id="6" name="Image 0" descr="/home/claude/renis_gallery/icons/usher_white.png">    </p:cNvPr>
          <p:cNvPicPr>
            <a:picLocks noChangeAspect="1"/>
          </p:cNvPicPr>
          <p:nvPr/>
        </p:nvPicPr>
        <p:blipFill>
          <a:blip r:embed="rId1"/>
          <a:stretch>
            <a:fillRect/>
          </a:stretch>
        </p:blipFill>
        <p:spPr>
          <a:xfrm>
            <a:off x="880567" y="1932127"/>
            <a:ext cx="241402" cy="241402"/>
          </a:xfrm>
          <a:prstGeom prst="rect">
            <a:avLst/>
          </a:prstGeom>
        </p:spPr>
      </p:pic>
      <p:sp>
        <p:nvSpPr>
          <p:cNvPr id="7" name="Text 4"/>
          <p:cNvSpPr/>
          <p:nvPr/>
        </p:nvSpPr>
        <p:spPr>
          <a:xfrm>
            <a:off x="749808" y="2386584"/>
            <a:ext cx="2551176" cy="292608"/>
          </a:xfrm>
          <a:prstGeom prst="rect">
            <a:avLst/>
          </a:prstGeom>
          <a:noFill/>
          <a:ln/>
        </p:spPr>
        <p:txBody>
          <a:bodyPr wrap="square" lIns="0" tIns="0" rIns="0" bIns="0" rtlCol="0" anchor="ctr"/>
          <a:lstStyle/>
          <a:p>
            <a:pPr indent="0" marL="0">
              <a:buNone/>
            </a:pPr>
            <a:r>
              <a:rPr lang="en-US" sz="1200" b="1" dirty="0">
                <a:solidFill>
                  <a:srgbClr val="0D0D0D"/>
                </a:solidFill>
                <a:latin typeface="Montserrat" pitchFamily="34" charset="0"/>
                <a:ea typeface="Montserrat" pitchFamily="34" charset="-122"/>
                <a:cs typeface="Montserrat" pitchFamily="34" charset="-120"/>
              </a:rPr>
              <a:t>Professional Ushers</a:t>
            </a:r>
            <a:endParaRPr lang="en-US" sz="1200" dirty="0"/>
          </a:p>
        </p:txBody>
      </p:sp>
      <p:sp>
        <p:nvSpPr>
          <p:cNvPr id="8" name="Text 5"/>
          <p:cNvSpPr/>
          <p:nvPr/>
        </p:nvSpPr>
        <p:spPr>
          <a:xfrm>
            <a:off x="749808" y="2679192"/>
            <a:ext cx="2551176" cy="457200"/>
          </a:xfrm>
          <a:prstGeom prst="rect">
            <a:avLst/>
          </a:prstGeom>
          <a:noFill/>
          <a:ln/>
        </p:spPr>
        <p:txBody>
          <a:bodyPr wrap="square" lIns="0" tIns="0" rIns="0" bIns="0" rtlCol="0" anchor="ctr"/>
          <a:lstStyle/>
          <a:p>
            <a:pPr indent="0" marL="0">
              <a:lnSpc>
                <a:spcPct val="115000"/>
              </a:lnSpc>
              <a:buNone/>
            </a:pPr>
            <a:r>
              <a:rPr lang="en-US" sz="930" dirty="0">
                <a:solidFill>
                  <a:srgbClr val="4A4A4A"/>
                </a:solidFill>
                <a:latin typeface="Lato" pitchFamily="34" charset="0"/>
                <a:ea typeface="Lato" pitchFamily="34" charset="-122"/>
                <a:cs typeface="Lato" pitchFamily="34" charset="-120"/>
              </a:rPr>
              <a:t>Polished floor staff who guide and assist guests throughout the event.</a:t>
            </a:r>
            <a:endParaRPr lang="en-US" sz="930" dirty="0"/>
          </a:p>
        </p:txBody>
      </p:sp>
      <p:sp>
        <p:nvSpPr>
          <p:cNvPr id="9" name="Shape 6"/>
          <p:cNvSpPr/>
          <p:nvPr/>
        </p:nvSpPr>
        <p:spPr>
          <a:xfrm>
            <a:off x="3867912" y="1600200"/>
            <a:ext cx="2953512" cy="1572768"/>
          </a:xfrm>
          <a:prstGeom prst="roundRect">
            <a:avLst>
              <a:gd name="adj" fmla="val 4651"/>
            </a:avLst>
          </a:prstGeom>
          <a:solidFill>
            <a:srgbClr val="F4F0FA"/>
          </a:solidFill>
          <a:ln/>
        </p:spPr>
      </p:sp>
      <p:sp>
        <p:nvSpPr>
          <p:cNvPr id="10" name="Shape 7"/>
          <p:cNvSpPr/>
          <p:nvPr/>
        </p:nvSpPr>
        <p:spPr>
          <a:xfrm>
            <a:off x="4069080" y="1801368"/>
            <a:ext cx="502920" cy="502920"/>
          </a:xfrm>
          <a:prstGeom prst="ellipse">
            <a:avLst/>
          </a:prstGeom>
          <a:solidFill>
            <a:srgbClr val="A896D1"/>
          </a:solidFill>
          <a:ln/>
        </p:spPr>
      </p:sp>
      <p:pic>
        <p:nvPicPr>
          <p:cNvPr id="11" name="Image 1" descr="/home/claude/renis_gallery/icons/corporate_support_white.png">    </p:cNvPr>
          <p:cNvPicPr>
            <a:picLocks noChangeAspect="1"/>
          </p:cNvPicPr>
          <p:nvPr/>
        </p:nvPicPr>
        <p:blipFill>
          <a:blip r:embed="rId2"/>
          <a:stretch>
            <a:fillRect/>
          </a:stretch>
        </p:blipFill>
        <p:spPr>
          <a:xfrm>
            <a:off x="4199839" y="1932127"/>
            <a:ext cx="241402" cy="241402"/>
          </a:xfrm>
          <a:prstGeom prst="rect">
            <a:avLst/>
          </a:prstGeom>
        </p:spPr>
      </p:pic>
      <p:sp>
        <p:nvSpPr>
          <p:cNvPr id="12" name="Text 8"/>
          <p:cNvSpPr/>
          <p:nvPr/>
        </p:nvSpPr>
        <p:spPr>
          <a:xfrm>
            <a:off x="4069080" y="2386584"/>
            <a:ext cx="2551176" cy="292608"/>
          </a:xfrm>
          <a:prstGeom prst="rect">
            <a:avLst/>
          </a:prstGeom>
          <a:noFill/>
          <a:ln/>
        </p:spPr>
        <p:txBody>
          <a:bodyPr wrap="square" lIns="0" tIns="0" rIns="0" bIns="0" rtlCol="0" anchor="ctr"/>
          <a:lstStyle/>
          <a:p>
            <a:pPr indent="0" marL="0">
              <a:buNone/>
            </a:pPr>
            <a:r>
              <a:rPr lang="en-US" sz="1200" b="1" dirty="0">
                <a:solidFill>
                  <a:srgbClr val="0D0D0D"/>
                </a:solidFill>
                <a:latin typeface="Montserrat" pitchFamily="34" charset="0"/>
                <a:ea typeface="Montserrat" pitchFamily="34" charset="-122"/>
                <a:cs typeface="Montserrat" pitchFamily="34" charset="-120"/>
              </a:rPr>
              <a:t>Corporate Event Support</a:t>
            </a:r>
            <a:endParaRPr lang="en-US" sz="1200" dirty="0"/>
          </a:p>
        </p:txBody>
      </p:sp>
      <p:sp>
        <p:nvSpPr>
          <p:cNvPr id="13" name="Text 9"/>
          <p:cNvSpPr/>
          <p:nvPr/>
        </p:nvSpPr>
        <p:spPr>
          <a:xfrm>
            <a:off x="4069080" y="2679192"/>
            <a:ext cx="2551176" cy="457200"/>
          </a:xfrm>
          <a:prstGeom prst="rect">
            <a:avLst/>
          </a:prstGeom>
          <a:noFill/>
          <a:ln/>
        </p:spPr>
        <p:txBody>
          <a:bodyPr wrap="square" lIns="0" tIns="0" rIns="0" bIns="0" rtlCol="0" anchor="ctr"/>
          <a:lstStyle/>
          <a:p>
            <a:pPr indent="0" marL="0">
              <a:lnSpc>
                <a:spcPct val="115000"/>
              </a:lnSpc>
              <a:buNone/>
            </a:pPr>
            <a:r>
              <a:rPr lang="en-US" sz="930" dirty="0">
                <a:solidFill>
                  <a:srgbClr val="4A4A4A"/>
                </a:solidFill>
                <a:latin typeface="Lato" pitchFamily="34" charset="0"/>
                <a:ea typeface="Lato" pitchFamily="34" charset="-122"/>
                <a:cs typeface="Lato" pitchFamily="34" charset="-120"/>
              </a:rPr>
              <a:t>End-to-end staffing for launches, seminars, and company functions.</a:t>
            </a:r>
            <a:endParaRPr lang="en-US" sz="930" dirty="0"/>
          </a:p>
        </p:txBody>
      </p:sp>
      <p:sp>
        <p:nvSpPr>
          <p:cNvPr id="14" name="Shape 10"/>
          <p:cNvSpPr/>
          <p:nvPr/>
        </p:nvSpPr>
        <p:spPr>
          <a:xfrm>
            <a:off x="7187184" y="1600200"/>
            <a:ext cx="2953512" cy="1572768"/>
          </a:xfrm>
          <a:prstGeom prst="roundRect">
            <a:avLst>
              <a:gd name="adj" fmla="val 4651"/>
            </a:avLst>
          </a:prstGeom>
          <a:solidFill>
            <a:srgbClr val="F4F0FA"/>
          </a:solidFill>
          <a:ln/>
        </p:spPr>
      </p:sp>
      <p:sp>
        <p:nvSpPr>
          <p:cNvPr id="15" name="Shape 11"/>
          <p:cNvSpPr/>
          <p:nvPr/>
        </p:nvSpPr>
        <p:spPr>
          <a:xfrm>
            <a:off x="7388352" y="1801368"/>
            <a:ext cx="502920" cy="502920"/>
          </a:xfrm>
          <a:prstGeom prst="ellipse">
            <a:avLst/>
          </a:prstGeom>
          <a:solidFill>
            <a:srgbClr val="A896D1"/>
          </a:solidFill>
          <a:ln/>
        </p:spPr>
      </p:sp>
      <p:pic>
        <p:nvPicPr>
          <p:cNvPr id="16" name="Image 2" descr="/home/claude/renis_gallery/icons/registration_white.png">    </p:cNvPr>
          <p:cNvPicPr>
            <a:picLocks noChangeAspect="1"/>
          </p:cNvPicPr>
          <p:nvPr/>
        </p:nvPicPr>
        <p:blipFill>
          <a:blip r:embed="rId3"/>
          <a:stretch>
            <a:fillRect/>
          </a:stretch>
        </p:blipFill>
        <p:spPr>
          <a:xfrm>
            <a:off x="7519111" y="1932127"/>
            <a:ext cx="241402" cy="241402"/>
          </a:xfrm>
          <a:prstGeom prst="rect">
            <a:avLst/>
          </a:prstGeom>
        </p:spPr>
      </p:pic>
      <p:sp>
        <p:nvSpPr>
          <p:cNvPr id="17" name="Text 12"/>
          <p:cNvSpPr/>
          <p:nvPr/>
        </p:nvSpPr>
        <p:spPr>
          <a:xfrm>
            <a:off x="7388352" y="2386584"/>
            <a:ext cx="2551176" cy="292608"/>
          </a:xfrm>
          <a:prstGeom prst="rect">
            <a:avLst/>
          </a:prstGeom>
          <a:noFill/>
          <a:ln/>
        </p:spPr>
        <p:txBody>
          <a:bodyPr wrap="square" lIns="0" tIns="0" rIns="0" bIns="0" rtlCol="0" anchor="ctr"/>
          <a:lstStyle/>
          <a:p>
            <a:pPr indent="0" marL="0">
              <a:buNone/>
            </a:pPr>
            <a:r>
              <a:rPr lang="en-US" sz="1200" b="1" dirty="0">
                <a:solidFill>
                  <a:srgbClr val="0D0D0D"/>
                </a:solidFill>
                <a:latin typeface="Montserrat" pitchFamily="34" charset="0"/>
                <a:ea typeface="Montserrat" pitchFamily="34" charset="-122"/>
                <a:cs typeface="Montserrat" pitchFamily="34" charset="-120"/>
              </a:rPr>
              <a:t>Guest Registration</a:t>
            </a:r>
            <a:endParaRPr lang="en-US" sz="1200" dirty="0"/>
          </a:p>
        </p:txBody>
      </p:sp>
      <p:sp>
        <p:nvSpPr>
          <p:cNvPr id="18" name="Text 13"/>
          <p:cNvSpPr/>
          <p:nvPr/>
        </p:nvSpPr>
        <p:spPr>
          <a:xfrm>
            <a:off x="7388352" y="2679192"/>
            <a:ext cx="2551176" cy="457200"/>
          </a:xfrm>
          <a:prstGeom prst="rect">
            <a:avLst/>
          </a:prstGeom>
          <a:noFill/>
          <a:ln/>
        </p:spPr>
        <p:txBody>
          <a:bodyPr wrap="square" lIns="0" tIns="0" rIns="0" bIns="0" rtlCol="0" anchor="ctr"/>
          <a:lstStyle/>
          <a:p>
            <a:pPr indent="0" marL="0">
              <a:lnSpc>
                <a:spcPct val="115000"/>
              </a:lnSpc>
              <a:buNone/>
            </a:pPr>
            <a:r>
              <a:rPr lang="en-US" sz="930" dirty="0">
                <a:solidFill>
                  <a:srgbClr val="4A4A4A"/>
                </a:solidFill>
                <a:latin typeface="Lato" pitchFamily="34" charset="0"/>
                <a:ea typeface="Lato" pitchFamily="34" charset="-122"/>
                <a:cs typeface="Lato" pitchFamily="34" charset="-120"/>
              </a:rPr>
              <a:t>Efficient check-in and accreditation for guests and delegates.</a:t>
            </a:r>
            <a:endParaRPr lang="en-US" sz="930" dirty="0"/>
          </a:p>
        </p:txBody>
      </p:sp>
      <p:sp>
        <p:nvSpPr>
          <p:cNvPr id="19" name="Shape 14"/>
          <p:cNvSpPr/>
          <p:nvPr/>
        </p:nvSpPr>
        <p:spPr>
          <a:xfrm>
            <a:off x="548640" y="3337560"/>
            <a:ext cx="2953512" cy="1572768"/>
          </a:xfrm>
          <a:prstGeom prst="roundRect">
            <a:avLst>
              <a:gd name="adj" fmla="val 4651"/>
            </a:avLst>
          </a:prstGeom>
          <a:solidFill>
            <a:srgbClr val="F4F0FA"/>
          </a:solidFill>
          <a:ln/>
        </p:spPr>
      </p:sp>
      <p:sp>
        <p:nvSpPr>
          <p:cNvPr id="20" name="Shape 15"/>
          <p:cNvSpPr/>
          <p:nvPr/>
        </p:nvSpPr>
        <p:spPr>
          <a:xfrm>
            <a:off x="749808" y="3538728"/>
            <a:ext cx="502920" cy="502920"/>
          </a:xfrm>
          <a:prstGeom prst="ellipse">
            <a:avLst/>
          </a:prstGeom>
          <a:solidFill>
            <a:srgbClr val="A896D1"/>
          </a:solidFill>
          <a:ln/>
        </p:spPr>
      </p:sp>
      <p:pic>
        <p:nvPicPr>
          <p:cNvPr id="21" name="Image 3" descr="/home/claude/renis_gallery/icons/guest_mgmt_white.png">    </p:cNvPr>
          <p:cNvPicPr>
            <a:picLocks noChangeAspect="1"/>
          </p:cNvPicPr>
          <p:nvPr/>
        </p:nvPicPr>
        <p:blipFill>
          <a:blip r:embed="rId4"/>
          <a:stretch>
            <a:fillRect/>
          </a:stretch>
        </p:blipFill>
        <p:spPr>
          <a:xfrm>
            <a:off x="880567" y="3669487"/>
            <a:ext cx="241402" cy="241402"/>
          </a:xfrm>
          <a:prstGeom prst="rect">
            <a:avLst/>
          </a:prstGeom>
        </p:spPr>
      </p:pic>
      <p:sp>
        <p:nvSpPr>
          <p:cNvPr id="22" name="Text 16"/>
          <p:cNvSpPr/>
          <p:nvPr/>
        </p:nvSpPr>
        <p:spPr>
          <a:xfrm>
            <a:off x="749808" y="4123944"/>
            <a:ext cx="2551176" cy="292608"/>
          </a:xfrm>
          <a:prstGeom prst="rect">
            <a:avLst/>
          </a:prstGeom>
          <a:noFill/>
          <a:ln/>
        </p:spPr>
        <p:txBody>
          <a:bodyPr wrap="square" lIns="0" tIns="0" rIns="0" bIns="0" rtlCol="0" anchor="ctr"/>
          <a:lstStyle/>
          <a:p>
            <a:pPr indent="0" marL="0">
              <a:buNone/>
            </a:pPr>
            <a:r>
              <a:rPr lang="en-US" sz="1200" b="1" dirty="0">
                <a:solidFill>
                  <a:srgbClr val="0D0D0D"/>
                </a:solidFill>
                <a:latin typeface="Montserrat" pitchFamily="34" charset="0"/>
                <a:ea typeface="Montserrat" pitchFamily="34" charset="-122"/>
                <a:cs typeface="Montserrat" pitchFamily="34" charset="-120"/>
              </a:rPr>
              <a:t>Guest Management</a:t>
            </a:r>
            <a:endParaRPr lang="en-US" sz="1200" dirty="0"/>
          </a:p>
        </p:txBody>
      </p:sp>
      <p:sp>
        <p:nvSpPr>
          <p:cNvPr id="23" name="Text 17"/>
          <p:cNvSpPr/>
          <p:nvPr/>
        </p:nvSpPr>
        <p:spPr>
          <a:xfrm>
            <a:off x="749808" y="4416552"/>
            <a:ext cx="2551176" cy="457200"/>
          </a:xfrm>
          <a:prstGeom prst="rect">
            <a:avLst/>
          </a:prstGeom>
          <a:noFill/>
          <a:ln/>
        </p:spPr>
        <p:txBody>
          <a:bodyPr wrap="square" lIns="0" tIns="0" rIns="0" bIns="0" rtlCol="0" anchor="ctr"/>
          <a:lstStyle/>
          <a:p>
            <a:pPr indent="0" marL="0">
              <a:lnSpc>
                <a:spcPct val="115000"/>
              </a:lnSpc>
              <a:buNone/>
            </a:pPr>
            <a:r>
              <a:rPr lang="en-US" sz="930" dirty="0">
                <a:solidFill>
                  <a:srgbClr val="4A4A4A"/>
                </a:solidFill>
                <a:latin typeface="Lato" pitchFamily="34" charset="0"/>
                <a:ea typeface="Lato" pitchFamily="34" charset="-122"/>
                <a:cs typeface="Lato" pitchFamily="34" charset="-120"/>
              </a:rPr>
              <a:t>Coordinated guest flow, seating, and hospitality on the day.</a:t>
            </a:r>
            <a:endParaRPr lang="en-US" sz="930" dirty="0"/>
          </a:p>
        </p:txBody>
      </p:sp>
      <p:sp>
        <p:nvSpPr>
          <p:cNvPr id="24" name="Shape 18"/>
          <p:cNvSpPr/>
          <p:nvPr/>
        </p:nvSpPr>
        <p:spPr>
          <a:xfrm>
            <a:off x="3867912" y="3337560"/>
            <a:ext cx="2953512" cy="1572768"/>
          </a:xfrm>
          <a:prstGeom prst="roundRect">
            <a:avLst>
              <a:gd name="adj" fmla="val 4651"/>
            </a:avLst>
          </a:prstGeom>
          <a:solidFill>
            <a:srgbClr val="F4F0FA"/>
          </a:solidFill>
          <a:ln/>
        </p:spPr>
      </p:sp>
      <p:sp>
        <p:nvSpPr>
          <p:cNvPr id="25" name="Shape 19"/>
          <p:cNvSpPr/>
          <p:nvPr/>
        </p:nvSpPr>
        <p:spPr>
          <a:xfrm>
            <a:off x="4069080" y="3538728"/>
            <a:ext cx="502920" cy="502920"/>
          </a:xfrm>
          <a:prstGeom prst="ellipse">
            <a:avLst/>
          </a:prstGeom>
          <a:solidFill>
            <a:srgbClr val="A896D1"/>
          </a:solidFill>
          <a:ln/>
        </p:spPr>
      </p:sp>
      <p:pic>
        <p:nvPicPr>
          <p:cNvPr id="26" name="Image 4" descr="/home/claude/renis_gallery/icons/vip_white.png">    </p:cNvPr>
          <p:cNvPicPr>
            <a:picLocks noChangeAspect="1"/>
          </p:cNvPicPr>
          <p:nvPr/>
        </p:nvPicPr>
        <p:blipFill>
          <a:blip r:embed="rId5"/>
          <a:stretch>
            <a:fillRect/>
          </a:stretch>
        </p:blipFill>
        <p:spPr>
          <a:xfrm>
            <a:off x="4199839" y="3669487"/>
            <a:ext cx="241402" cy="241402"/>
          </a:xfrm>
          <a:prstGeom prst="rect">
            <a:avLst/>
          </a:prstGeom>
        </p:spPr>
      </p:pic>
      <p:sp>
        <p:nvSpPr>
          <p:cNvPr id="27" name="Text 20"/>
          <p:cNvSpPr/>
          <p:nvPr/>
        </p:nvSpPr>
        <p:spPr>
          <a:xfrm>
            <a:off x="4069080" y="4123944"/>
            <a:ext cx="2551176" cy="292608"/>
          </a:xfrm>
          <a:prstGeom prst="rect">
            <a:avLst/>
          </a:prstGeom>
          <a:noFill/>
          <a:ln/>
        </p:spPr>
        <p:txBody>
          <a:bodyPr wrap="square" lIns="0" tIns="0" rIns="0" bIns="0" rtlCol="0" anchor="ctr"/>
          <a:lstStyle/>
          <a:p>
            <a:pPr indent="0" marL="0">
              <a:buNone/>
            </a:pPr>
            <a:r>
              <a:rPr lang="en-US" sz="1200" b="1" dirty="0">
                <a:solidFill>
                  <a:srgbClr val="0D0D0D"/>
                </a:solidFill>
                <a:latin typeface="Montserrat" pitchFamily="34" charset="0"/>
                <a:ea typeface="Montserrat" pitchFamily="34" charset="-122"/>
                <a:cs typeface="Montserrat" pitchFamily="34" charset="-120"/>
              </a:rPr>
              <a:t>VIP Protocol</a:t>
            </a:r>
            <a:endParaRPr lang="en-US" sz="1200" dirty="0"/>
          </a:p>
        </p:txBody>
      </p:sp>
      <p:sp>
        <p:nvSpPr>
          <p:cNvPr id="28" name="Text 21"/>
          <p:cNvSpPr/>
          <p:nvPr/>
        </p:nvSpPr>
        <p:spPr>
          <a:xfrm>
            <a:off x="4069080" y="4416552"/>
            <a:ext cx="2551176" cy="457200"/>
          </a:xfrm>
          <a:prstGeom prst="rect">
            <a:avLst/>
          </a:prstGeom>
          <a:noFill/>
          <a:ln/>
        </p:spPr>
        <p:txBody>
          <a:bodyPr wrap="square" lIns="0" tIns="0" rIns="0" bIns="0" rtlCol="0" anchor="ctr"/>
          <a:lstStyle/>
          <a:p>
            <a:pPr indent="0" marL="0">
              <a:lnSpc>
                <a:spcPct val="115000"/>
              </a:lnSpc>
              <a:buNone/>
            </a:pPr>
            <a:r>
              <a:rPr lang="en-US" sz="930" dirty="0">
                <a:solidFill>
                  <a:srgbClr val="4A4A4A"/>
                </a:solidFill>
                <a:latin typeface="Lato" pitchFamily="34" charset="0"/>
                <a:ea typeface="Lato" pitchFamily="34" charset="-122"/>
                <a:cs typeface="Lato" pitchFamily="34" charset="-120"/>
              </a:rPr>
              <a:t>Discreet, dedicated attention for high-profile guests and dignitaries.</a:t>
            </a:r>
            <a:endParaRPr lang="en-US" sz="930" dirty="0"/>
          </a:p>
        </p:txBody>
      </p:sp>
      <p:sp>
        <p:nvSpPr>
          <p:cNvPr id="29" name="Shape 22"/>
          <p:cNvSpPr/>
          <p:nvPr/>
        </p:nvSpPr>
        <p:spPr>
          <a:xfrm>
            <a:off x="7187184" y="3337560"/>
            <a:ext cx="2953512" cy="1572768"/>
          </a:xfrm>
          <a:prstGeom prst="roundRect">
            <a:avLst>
              <a:gd name="adj" fmla="val 4651"/>
            </a:avLst>
          </a:prstGeom>
          <a:solidFill>
            <a:srgbClr val="F4F0FA"/>
          </a:solidFill>
          <a:ln/>
        </p:spPr>
      </p:sp>
      <p:sp>
        <p:nvSpPr>
          <p:cNvPr id="30" name="Shape 23"/>
          <p:cNvSpPr/>
          <p:nvPr/>
        </p:nvSpPr>
        <p:spPr>
          <a:xfrm>
            <a:off x="7388352" y="3538728"/>
            <a:ext cx="502920" cy="502920"/>
          </a:xfrm>
          <a:prstGeom prst="ellipse">
            <a:avLst/>
          </a:prstGeom>
          <a:solidFill>
            <a:srgbClr val="A896D1"/>
          </a:solidFill>
          <a:ln/>
        </p:spPr>
      </p:sp>
      <p:pic>
        <p:nvPicPr>
          <p:cNvPr id="31" name="Image 5" descr="/home/claude/renis_gallery/icons/conference_white.png">    </p:cNvPr>
          <p:cNvPicPr>
            <a:picLocks noChangeAspect="1"/>
          </p:cNvPicPr>
          <p:nvPr/>
        </p:nvPicPr>
        <p:blipFill>
          <a:blip r:embed="rId6"/>
          <a:stretch>
            <a:fillRect/>
          </a:stretch>
        </p:blipFill>
        <p:spPr>
          <a:xfrm>
            <a:off x="7519111" y="3669487"/>
            <a:ext cx="241402" cy="241402"/>
          </a:xfrm>
          <a:prstGeom prst="rect">
            <a:avLst/>
          </a:prstGeom>
        </p:spPr>
      </p:pic>
      <p:sp>
        <p:nvSpPr>
          <p:cNvPr id="32" name="Text 24"/>
          <p:cNvSpPr/>
          <p:nvPr/>
        </p:nvSpPr>
        <p:spPr>
          <a:xfrm>
            <a:off x="7388352" y="4123944"/>
            <a:ext cx="2551176" cy="292608"/>
          </a:xfrm>
          <a:prstGeom prst="rect">
            <a:avLst/>
          </a:prstGeom>
          <a:noFill/>
          <a:ln/>
        </p:spPr>
        <p:txBody>
          <a:bodyPr wrap="square" lIns="0" tIns="0" rIns="0" bIns="0" rtlCol="0" anchor="ctr"/>
          <a:lstStyle/>
          <a:p>
            <a:pPr indent="0" marL="0">
              <a:buNone/>
            </a:pPr>
            <a:r>
              <a:rPr lang="en-US" sz="1200" b="1" dirty="0">
                <a:solidFill>
                  <a:srgbClr val="0D0D0D"/>
                </a:solidFill>
                <a:latin typeface="Montserrat" pitchFamily="34" charset="0"/>
                <a:ea typeface="Montserrat" pitchFamily="34" charset="-122"/>
                <a:cs typeface="Montserrat" pitchFamily="34" charset="-120"/>
              </a:rPr>
              <a:t>Conference Support</a:t>
            </a:r>
            <a:endParaRPr lang="en-US" sz="1200" dirty="0"/>
          </a:p>
        </p:txBody>
      </p:sp>
      <p:sp>
        <p:nvSpPr>
          <p:cNvPr id="33" name="Text 25"/>
          <p:cNvSpPr/>
          <p:nvPr/>
        </p:nvSpPr>
        <p:spPr>
          <a:xfrm>
            <a:off x="7388352" y="4416552"/>
            <a:ext cx="2551176" cy="457200"/>
          </a:xfrm>
          <a:prstGeom prst="rect">
            <a:avLst/>
          </a:prstGeom>
          <a:noFill/>
          <a:ln/>
        </p:spPr>
        <p:txBody>
          <a:bodyPr wrap="square" lIns="0" tIns="0" rIns="0" bIns="0" rtlCol="0" anchor="ctr"/>
          <a:lstStyle/>
          <a:p>
            <a:pPr indent="0" marL="0">
              <a:lnSpc>
                <a:spcPct val="115000"/>
              </a:lnSpc>
              <a:buNone/>
            </a:pPr>
            <a:r>
              <a:rPr lang="en-US" sz="930" dirty="0">
                <a:solidFill>
                  <a:srgbClr val="4A4A4A"/>
                </a:solidFill>
                <a:latin typeface="Lato" pitchFamily="34" charset="0"/>
                <a:ea typeface="Lato" pitchFamily="34" charset="-122"/>
                <a:cs typeface="Lato" pitchFamily="34" charset="-120"/>
              </a:rPr>
              <a:t>Staffing for panels, sessions, and multi-day conferences.</a:t>
            </a:r>
            <a:endParaRPr lang="en-US" sz="930" dirty="0"/>
          </a:p>
        </p:txBody>
      </p:sp>
      <p:sp>
        <p:nvSpPr>
          <p:cNvPr id="34" name="Shape 26"/>
          <p:cNvSpPr/>
          <p:nvPr/>
        </p:nvSpPr>
        <p:spPr>
          <a:xfrm>
            <a:off x="548640" y="5074920"/>
            <a:ext cx="2953512" cy="1572768"/>
          </a:xfrm>
          <a:prstGeom prst="roundRect">
            <a:avLst>
              <a:gd name="adj" fmla="val 4651"/>
            </a:avLst>
          </a:prstGeom>
          <a:solidFill>
            <a:srgbClr val="F4F0FA"/>
          </a:solidFill>
          <a:ln/>
        </p:spPr>
      </p:sp>
      <p:sp>
        <p:nvSpPr>
          <p:cNvPr id="35" name="Shape 27"/>
          <p:cNvSpPr/>
          <p:nvPr/>
        </p:nvSpPr>
        <p:spPr>
          <a:xfrm>
            <a:off x="749808" y="5276088"/>
            <a:ext cx="502920" cy="502920"/>
          </a:xfrm>
          <a:prstGeom prst="ellipse">
            <a:avLst/>
          </a:prstGeom>
          <a:solidFill>
            <a:srgbClr val="A896D1"/>
          </a:solidFill>
          <a:ln/>
        </p:spPr>
      </p:sp>
      <p:pic>
        <p:nvPicPr>
          <p:cNvPr id="36" name="Image 6" descr="/home/claude/renis_gallery/icons/agm_white.png">    </p:cNvPr>
          <p:cNvPicPr>
            <a:picLocks noChangeAspect="1"/>
          </p:cNvPicPr>
          <p:nvPr/>
        </p:nvPicPr>
        <p:blipFill>
          <a:blip r:embed="rId7"/>
          <a:stretch>
            <a:fillRect/>
          </a:stretch>
        </p:blipFill>
        <p:spPr>
          <a:xfrm>
            <a:off x="880567" y="5406847"/>
            <a:ext cx="241402" cy="241402"/>
          </a:xfrm>
          <a:prstGeom prst="rect">
            <a:avLst/>
          </a:prstGeom>
        </p:spPr>
      </p:pic>
      <p:sp>
        <p:nvSpPr>
          <p:cNvPr id="37" name="Text 28"/>
          <p:cNvSpPr/>
          <p:nvPr/>
        </p:nvSpPr>
        <p:spPr>
          <a:xfrm>
            <a:off x="749808" y="5861304"/>
            <a:ext cx="2551176" cy="292608"/>
          </a:xfrm>
          <a:prstGeom prst="rect">
            <a:avLst/>
          </a:prstGeom>
          <a:noFill/>
          <a:ln/>
        </p:spPr>
        <p:txBody>
          <a:bodyPr wrap="square" lIns="0" tIns="0" rIns="0" bIns="0" rtlCol="0" anchor="ctr"/>
          <a:lstStyle/>
          <a:p>
            <a:pPr indent="0" marL="0">
              <a:buNone/>
            </a:pPr>
            <a:r>
              <a:rPr lang="en-US" sz="1200" b="1" dirty="0">
                <a:solidFill>
                  <a:srgbClr val="0D0D0D"/>
                </a:solidFill>
                <a:latin typeface="Montserrat" pitchFamily="34" charset="0"/>
                <a:ea typeface="Montserrat" pitchFamily="34" charset="-122"/>
                <a:cs typeface="Montserrat" pitchFamily="34" charset="-120"/>
              </a:rPr>
              <a:t>AGM Support</a:t>
            </a:r>
            <a:endParaRPr lang="en-US" sz="1200" dirty="0"/>
          </a:p>
        </p:txBody>
      </p:sp>
      <p:sp>
        <p:nvSpPr>
          <p:cNvPr id="38" name="Text 29"/>
          <p:cNvSpPr/>
          <p:nvPr/>
        </p:nvSpPr>
        <p:spPr>
          <a:xfrm>
            <a:off x="749808" y="6153912"/>
            <a:ext cx="2551176" cy="457200"/>
          </a:xfrm>
          <a:prstGeom prst="rect">
            <a:avLst/>
          </a:prstGeom>
          <a:noFill/>
          <a:ln/>
        </p:spPr>
        <p:txBody>
          <a:bodyPr wrap="square" lIns="0" tIns="0" rIns="0" bIns="0" rtlCol="0" anchor="ctr"/>
          <a:lstStyle/>
          <a:p>
            <a:pPr indent="0" marL="0">
              <a:lnSpc>
                <a:spcPct val="115000"/>
              </a:lnSpc>
              <a:buNone/>
            </a:pPr>
            <a:r>
              <a:rPr lang="en-US" sz="930" dirty="0">
                <a:solidFill>
                  <a:srgbClr val="4A4A4A"/>
                </a:solidFill>
                <a:latin typeface="Lato" pitchFamily="34" charset="0"/>
                <a:ea typeface="Lato" pitchFamily="34" charset="-122"/>
                <a:cs typeface="Lato" pitchFamily="34" charset="-120"/>
              </a:rPr>
              <a:t>Structured staffing for shareholder and annual general meetings.</a:t>
            </a:r>
            <a:endParaRPr lang="en-US" sz="930" dirty="0"/>
          </a:p>
        </p:txBody>
      </p:sp>
      <p:sp>
        <p:nvSpPr>
          <p:cNvPr id="39" name="Shape 30"/>
          <p:cNvSpPr/>
          <p:nvPr/>
        </p:nvSpPr>
        <p:spPr>
          <a:xfrm>
            <a:off x="3867912" y="5074920"/>
            <a:ext cx="2953512" cy="1572768"/>
          </a:xfrm>
          <a:prstGeom prst="roundRect">
            <a:avLst>
              <a:gd name="adj" fmla="val 4651"/>
            </a:avLst>
          </a:prstGeom>
          <a:solidFill>
            <a:srgbClr val="F4F0FA"/>
          </a:solidFill>
          <a:ln/>
        </p:spPr>
      </p:sp>
      <p:sp>
        <p:nvSpPr>
          <p:cNvPr id="40" name="Shape 31"/>
          <p:cNvSpPr/>
          <p:nvPr/>
        </p:nvSpPr>
        <p:spPr>
          <a:xfrm>
            <a:off x="4069080" y="5276088"/>
            <a:ext cx="502920" cy="502920"/>
          </a:xfrm>
          <a:prstGeom prst="ellipse">
            <a:avLst/>
          </a:prstGeom>
          <a:solidFill>
            <a:srgbClr val="A896D1"/>
          </a:solidFill>
          <a:ln/>
        </p:spPr>
      </p:sp>
      <p:pic>
        <p:nvPicPr>
          <p:cNvPr id="41" name="Image 7" descr="/home/claude/renis_gallery/icons/brand_activation_white.png">    </p:cNvPr>
          <p:cNvPicPr>
            <a:picLocks noChangeAspect="1"/>
          </p:cNvPicPr>
          <p:nvPr/>
        </p:nvPicPr>
        <p:blipFill>
          <a:blip r:embed="rId8"/>
          <a:stretch>
            <a:fillRect/>
          </a:stretch>
        </p:blipFill>
        <p:spPr>
          <a:xfrm>
            <a:off x="4199839" y="5406847"/>
            <a:ext cx="241402" cy="241402"/>
          </a:xfrm>
          <a:prstGeom prst="rect">
            <a:avLst/>
          </a:prstGeom>
        </p:spPr>
      </p:pic>
      <p:sp>
        <p:nvSpPr>
          <p:cNvPr id="42" name="Text 32"/>
          <p:cNvSpPr/>
          <p:nvPr/>
        </p:nvSpPr>
        <p:spPr>
          <a:xfrm>
            <a:off x="4069080" y="5861304"/>
            <a:ext cx="2551176" cy="292608"/>
          </a:xfrm>
          <a:prstGeom prst="rect">
            <a:avLst/>
          </a:prstGeom>
          <a:noFill/>
          <a:ln/>
        </p:spPr>
        <p:txBody>
          <a:bodyPr wrap="square" lIns="0" tIns="0" rIns="0" bIns="0" rtlCol="0" anchor="ctr"/>
          <a:lstStyle/>
          <a:p>
            <a:pPr indent="0" marL="0">
              <a:buNone/>
            </a:pPr>
            <a:r>
              <a:rPr lang="en-US" sz="1200" b="1" dirty="0">
                <a:solidFill>
                  <a:srgbClr val="0D0D0D"/>
                </a:solidFill>
                <a:latin typeface="Montserrat" pitchFamily="34" charset="0"/>
                <a:ea typeface="Montserrat" pitchFamily="34" charset="-122"/>
                <a:cs typeface="Montserrat" pitchFamily="34" charset="-120"/>
              </a:rPr>
              <a:t>Brand Activations</a:t>
            </a:r>
            <a:endParaRPr lang="en-US" sz="1200" dirty="0"/>
          </a:p>
        </p:txBody>
      </p:sp>
      <p:sp>
        <p:nvSpPr>
          <p:cNvPr id="43" name="Text 33"/>
          <p:cNvSpPr/>
          <p:nvPr/>
        </p:nvSpPr>
        <p:spPr>
          <a:xfrm>
            <a:off x="4069080" y="6153912"/>
            <a:ext cx="2551176" cy="457200"/>
          </a:xfrm>
          <a:prstGeom prst="rect">
            <a:avLst/>
          </a:prstGeom>
          <a:noFill/>
          <a:ln/>
        </p:spPr>
        <p:txBody>
          <a:bodyPr wrap="square" lIns="0" tIns="0" rIns="0" bIns="0" rtlCol="0" anchor="ctr"/>
          <a:lstStyle/>
          <a:p>
            <a:pPr indent="0" marL="0">
              <a:lnSpc>
                <a:spcPct val="115000"/>
              </a:lnSpc>
              <a:buNone/>
            </a:pPr>
            <a:r>
              <a:rPr lang="en-US" sz="930" dirty="0">
                <a:solidFill>
                  <a:srgbClr val="4A4A4A"/>
                </a:solidFill>
                <a:latin typeface="Lato" pitchFamily="34" charset="0"/>
                <a:ea typeface="Lato" pitchFamily="34" charset="-122"/>
                <a:cs typeface="Lato" pitchFamily="34" charset="-120"/>
              </a:rPr>
              <a:t>On-brand representatives for product launches and activations.</a:t>
            </a:r>
            <a:endParaRPr lang="en-US" sz="930" dirty="0"/>
          </a:p>
        </p:txBody>
      </p:sp>
      <p:sp>
        <p:nvSpPr>
          <p:cNvPr id="44" name="Shape 34"/>
          <p:cNvSpPr/>
          <p:nvPr/>
        </p:nvSpPr>
        <p:spPr>
          <a:xfrm>
            <a:off x="7187184" y="5074920"/>
            <a:ext cx="2953512" cy="1572768"/>
          </a:xfrm>
          <a:prstGeom prst="roundRect">
            <a:avLst>
              <a:gd name="adj" fmla="val 4651"/>
            </a:avLst>
          </a:prstGeom>
          <a:solidFill>
            <a:srgbClr val="F4F0FA"/>
          </a:solidFill>
          <a:ln/>
        </p:spPr>
      </p:sp>
      <p:sp>
        <p:nvSpPr>
          <p:cNvPr id="45" name="Shape 35"/>
          <p:cNvSpPr/>
          <p:nvPr/>
        </p:nvSpPr>
        <p:spPr>
          <a:xfrm>
            <a:off x="7388352" y="5276088"/>
            <a:ext cx="502920" cy="502920"/>
          </a:xfrm>
          <a:prstGeom prst="ellipse">
            <a:avLst/>
          </a:prstGeom>
          <a:solidFill>
            <a:srgbClr val="A896D1"/>
          </a:solidFill>
          <a:ln/>
        </p:spPr>
      </p:sp>
      <p:pic>
        <p:nvPicPr>
          <p:cNvPr id="46" name="Image 8" descr="/home/claude/renis_gallery/icons/social_event_white.png">    </p:cNvPr>
          <p:cNvPicPr>
            <a:picLocks noChangeAspect="1"/>
          </p:cNvPicPr>
          <p:nvPr/>
        </p:nvPicPr>
        <p:blipFill>
          <a:blip r:embed="rId9"/>
          <a:stretch>
            <a:fillRect/>
          </a:stretch>
        </p:blipFill>
        <p:spPr>
          <a:xfrm>
            <a:off x="7519111" y="5406847"/>
            <a:ext cx="241402" cy="241402"/>
          </a:xfrm>
          <a:prstGeom prst="rect">
            <a:avLst/>
          </a:prstGeom>
        </p:spPr>
      </p:pic>
      <p:sp>
        <p:nvSpPr>
          <p:cNvPr id="47" name="Text 36"/>
          <p:cNvSpPr/>
          <p:nvPr/>
        </p:nvSpPr>
        <p:spPr>
          <a:xfrm>
            <a:off x="7388352" y="5861304"/>
            <a:ext cx="2551176" cy="292608"/>
          </a:xfrm>
          <a:prstGeom prst="rect">
            <a:avLst/>
          </a:prstGeom>
          <a:noFill/>
          <a:ln/>
        </p:spPr>
        <p:txBody>
          <a:bodyPr wrap="square" lIns="0" tIns="0" rIns="0" bIns="0" rtlCol="0" anchor="ctr"/>
          <a:lstStyle/>
          <a:p>
            <a:pPr indent="0" marL="0">
              <a:buNone/>
            </a:pPr>
            <a:r>
              <a:rPr lang="en-US" sz="1200" b="1" dirty="0">
                <a:solidFill>
                  <a:srgbClr val="0D0D0D"/>
                </a:solidFill>
                <a:latin typeface="Montserrat" pitchFamily="34" charset="0"/>
                <a:ea typeface="Montserrat" pitchFamily="34" charset="-122"/>
                <a:cs typeface="Montserrat" pitchFamily="34" charset="-120"/>
              </a:rPr>
              <a:t>Social Events</a:t>
            </a:r>
            <a:endParaRPr lang="en-US" sz="1200" dirty="0"/>
          </a:p>
        </p:txBody>
      </p:sp>
      <p:sp>
        <p:nvSpPr>
          <p:cNvPr id="48" name="Text 37"/>
          <p:cNvSpPr/>
          <p:nvPr/>
        </p:nvSpPr>
        <p:spPr>
          <a:xfrm>
            <a:off x="7388352" y="6153912"/>
            <a:ext cx="2551176" cy="457200"/>
          </a:xfrm>
          <a:prstGeom prst="rect">
            <a:avLst/>
          </a:prstGeom>
          <a:noFill/>
          <a:ln/>
        </p:spPr>
        <p:txBody>
          <a:bodyPr wrap="square" lIns="0" tIns="0" rIns="0" bIns="0" rtlCol="0" anchor="ctr"/>
          <a:lstStyle/>
          <a:p>
            <a:pPr indent="0" marL="0">
              <a:lnSpc>
                <a:spcPct val="115000"/>
              </a:lnSpc>
              <a:buNone/>
            </a:pPr>
            <a:r>
              <a:rPr lang="en-US" sz="930" dirty="0">
                <a:solidFill>
                  <a:srgbClr val="4A4A4A"/>
                </a:solidFill>
                <a:latin typeface="Lato" pitchFamily="34" charset="0"/>
                <a:ea typeface="Lato" pitchFamily="34" charset="-122"/>
                <a:cs typeface="Lato" pitchFamily="34" charset="-120"/>
              </a:rPr>
              <a:t>Hospitality staffing for weddings, parties, and private functions.</a:t>
            </a:r>
            <a:endParaRPr lang="en-US" sz="930" dirty="0"/>
          </a:p>
        </p:txBody>
      </p:sp>
      <p:sp>
        <p:nvSpPr>
          <p:cNvPr id="49" name="Text 38"/>
          <p:cNvSpPr/>
          <p:nvPr/>
        </p:nvSpPr>
        <p:spPr>
          <a:xfrm>
            <a:off x="548640" y="7178040"/>
            <a:ext cx="3657600" cy="274320"/>
          </a:xfrm>
          <a:prstGeom prst="rect">
            <a:avLst/>
          </a:prstGeom>
          <a:noFill/>
          <a:ln/>
        </p:spPr>
        <p:txBody>
          <a:bodyPr wrap="square" lIns="0" tIns="0" rIns="0" bIns="0" rtlCol="0" anchor="ctr"/>
          <a:lstStyle/>
          <a:p>
            <a:pPr algn="l" indent="0" marL="0">
              <a:buNone/>
            </a:pPr>
            <a:r>
              <a:rPr lang="en-US" sz="800" spc="200" kern="0" dirty="0">
                <a:solidFill>
                  <a:srgbClr val="B0A8C0"/>
                </a:solidFill>
                <a:latin typeface="Lato" pitchFamily="34" charset="0"/>
                <a:ea typeface="Lato" pitchFamily="34" charset="-122"/>
                <a:cs typeface="Lato" pitchFamily="34" charset="-120"/>
              </a:rPr>
              <a:t>RENI'S GALLERY LTD.</a:t>
            </a:r>
            <a:endParaRPr lang="en-US" sz="800" dirty="0"/>
          </a:p>
        </p:txBody>
      </p:sp>
      <p:sp>
        <p:nvSpPr>
          <p:cNvPr id="50" name="Text 39"/>
          <p:cNvSpPr/>
          <p:nvPr/>
        </p:nvSpPr>
        <p:spPr>
          <a:xfrm>
            <a:off x="9226296" y="7178040"/>
            <a:ext cx="914400" cy="274320"/>
          </a:xfrm>
          <a:prstGeom prst="rect">
            <a:avLst/>
          </a:prstGeom>
          <a:noFill/>
          <a:ln/>
        </p:spPr>
        <p:txBody>
          <a:bodyPr wrap="square" lIns="0" tIns="0" rIns="0" bIns="0" rtlCol="0" anchor="ctr"/>
          <a:lstStyle/>
          <a:p>
            <a:pPr algn="r" indent="0" marL="0">
              <a:buNone/>
            </a:pPr>
            <a:r>
              <a:rPr lang="en-US" sz="800" dirty="0">
                <a:solidFill>
                  <a:srgbClr val="B0A8C0"/>
                </a:solidFill>
                <a:latin typeface="Lato" pitchFamily="34" charset="0"/>
                <a:ea typeface="Lato" pitchFamily="34" charset="-122"/>
                <a:cs typeface="Lato" pitchFamily="34" charset="-120"/>
              </a:rPr>
              <a:t>03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D0D0D"/>
        </a:solidFill>
      </p:bgPr>
    </p:bg>
    <p:spTree>
      <p:nvGrpSpPr>
        <p:cNvPr id="1" name=""/>
        <p:cNvGrpSpPr/>
        <p:nvPr/>
      </p:nvGrpSpPr>
      <p:grpSpPr>
        <a:xfrm>
          <a:off x="0" y="0"/>
          <a:ext cx="0" cy="0"/>
          <a:chOff x="0" y="0"/>
          <a:chExt cx="0" cy="0"/>
        </a:xfrm>
      </p:grpSpPr>
      <p:sp>
        <p:nvSpPr>
          <p:cNvPr id="2" name="Text 0"/>
          <p:cNvSpPr/>
          <p:nvPr/>
        </p:nvSpPr>
        <p:spPr>
          <a:xfrm>
            <a:off x="548640" y="502920"/>
            <a:ext cx="5486400" cy="320040"/>
          </a:xfrm>
          <a:prstGeom prst="rect">
            <a:avLst/>
          </a:prstGeom>
          <a:noFill/>
          <a:ln/>
        </p:spPr>
        <p:txBody>
          <a:bodyPr wrap="square" lIns="0" tIns="0" rIns="0" bIns="0" rtlCol="0" anchor="ctr"/>
          <a:lstStyle/>
          <a:p>
            <a:pPr algn="l" indent="0" marL="0">
              <a:buNone/>
            </a:pPr>
            <a:r>
              <a:rPr lang="en-US" sz="1200" b="1" spc="300" kern="0" dirty="0">
                <a:solidFill>
                  <a:srgbClr val="A896D1"/>
                </a:solidFill>
                <a:latin typeface="Lato" pitchFamily="34" charset="0"/>
                <a:ea typeface="Lato" pitchFamily="34" charset="-122"/>
                <a:cs typeface="Lato" pitchFamily="34" charset="-120"/>
              </a:rPr>
              <a:t>OUR VALUE</a:t>
            </a:r>
            <a:endParaRPr lang="en-US" sz="1200" dirty="0"/>
          </a:p>
        </p:txBody>
      </p:sp>
      <p:sp>
        <p:nvSpPr>
          <p:cNvPr id="3" name="Text 1"/>
          <p:cNvSpPr/>
          <p:nvPr/>
        </p:nvSpPr>
        <p:spPr>
          <a:xfrm>
            <a:off x="548640" y="822960"/>
            <a:ext cx="8229600" cy="502920"/>
          </a:xfrm>
          <a:prstGeom prst="rect">
            <a:avLst/>
          </a:prstGeom>
          <a:noFill/>
          <a:ln/>
        </p:spPr>
        <p:txBody>
          <a:bodyPr wrap="square" lIns="0" tIns="0" rIns="0" bIns="0" rtlCol="0" anchor="ctr"/>
          <a:lstStyle/>
          <a:p>
            <a:pPr indent="0" marL="0">
              <a:buNone/>
            </a:pPr>
            <a:r>
              <a:rPr lang="en-US" sz="2600" b="1" dirty="0">
                <a:solidFill>
                  <a:srgbClr val="FFFFFF"/>
                </a:solidFill>
                <a:latin typeface="Montserrat" pitchFamily="34" charset="0"/>
                <a:ea typeface="Montserrat" pitchFamily="34" charset="-122"/>
                <a:cs typeface="Montserrat" pitchFamily="34" charset="-120"/>
              </a:rPr>
              <a:t>Why Choose Reni's Gallery</a:t>
            </a:r>
            <a:endParaRPr lang="en-US" sz="2600" dirty="0"/>
          </a:p>
        </p:txBody>
      </p:sp>
      <p:sp>
        <p:nvSpPr>
          <p:cNvPr id="4" name="Shape 2"/>
          <p:cNvSpPr/>
          <p:nvPr/>
        </p:nvSpPr>
        <p:spPr>
          <a:xfrm>
            <a:off x="548640" y="1691640"/>
            <a:ext cx="2953512" cy="1965960"/>
          </a:xfrm>
          <a:prstGeom prst="roundRect">
            <a:avLst>
              <a:gd name="adj" fmla="val 3721"/>
            </a:avLst>
          </a:prstGeom>
          <a:solidFill>
            <a:srgbClr val="171717"/>
          </a:solidFill>
          <a:ln w="9525">
            <a:solidFill>
              <a:srgbClr val="2A2A2A"/>
            </a:solidFill>
            <a:prstDash val="solid"/>
          </a:ln>
        </p:spPr>
      </p:sp>
      <p:sp>
        <p:nvSpPr>
          <p:cNvPr id="5" name="Shape 3"/>
          <p:cNvSpPr/>
          <p:nvPr/>
        </p:nvSpPr>
        <p:spPr>
          <a:xfrm>
            <a:off x="768096" y="1911096"/>
            <a:ext cx="502920" cy="502920"/>
          </a:xfrm>
          <a:prstGeom prst="ellipse">
            <a:avLst/>
          </a:prstGeom>
          <a:solidFill>
            <a:srgbClr val="241C33"/>
          </a:solidFill>
          <a:ln/>
        </p:spPr>
      </p:sp>
      <p:pic>
        <p:nvPicPr>
          <p:cNvPr id="6" name="Image 0" descr="/home/claude/renis_gallery/icons/representation_lilac.png">    </p:cNvPr>
          <p:cNvPicPr>
            <a:picLocks noChangeAspect="1"/>
          </p:cNvPicPr>
          <p:nvPr/>
        </p:nvPicPr>
        <p:blipFill>
          <a:blip r:embed="rId1"/>
          <a:stretch>
            <a:fillRect/>
          </a:stretch>
        </p:blipFill>
        <p:spPr>
          <a:xfrm>
            <a:off x="898855" y="2041855"/>
            <a:ext cx="241402" cy="241402"/>
          </a:xfrm>
          <a:prstGeom prst="rect">
            <a:avLst/>
          </a:prstGeom>
        </p:spPr>
      </p:pic>
      <p:sp>
        <p:nvSpPr>
          <p:cNvPr id="7" name="Text 4"/>
          <p:cNvSpPr/>
          <p:nvPr/>
        </p:nvSpPr>
        <p:spPr>
          <a:xfrm>
            <a:off x="768096" y="2514600"/>
            <a:ext cx="2514600" cy="502920"/>
          </a:xfrm>
          <a:prstGeom prst="rect">
            <a:avLst/>
          </a:prstGeom>
          <a:noFill/>
          <a:ln/>
        </p:spPr>
        <p:txBody>
          <a:bodyPr wrap="square" lIns="0" tIns="0" rIns="0" bIns="0" rtlCol="0" anchor="ctr"/>
          <a:lstStyle/>
          <a:p>
            <a:pPr indent="0" marL="0">
              <a:lnSpc>
                <a:spcPct val="110000"/>
              </a:lnSpc>
              <a:buNone/>
            </a:pPr>
            <a:r>
              <a:rPr lang="en-US" sz="1250" b="1" dirty="0">
                <a:solidFill>
                  <a:srgbClr val="FFFFFF"/>
                </a:solidFill>
                <a:latin typeface="Montserrat" pitchFamily="34" charset="0"/>
                <a:ea typeface="Montserrat" pitchFamily="34" charset="-122"/>
                <a:cs typeface="Montserrat" pitchFamily="34" charset="-120"/>
              </a:rPr>
              <a:t>Professional Representation</a:t>
            </a:r>
            <a:endParaRPr lang="en-US" sz="1250" dirty="0"/>
          </a:p>
        </p:txBody>
      </p:sp>
      <p:sp>
        <p:nvSpPr>
          <p:cNvPr id="8" name="Text 5"/>
          <p:cNvSpPr/>
          <p:nvPr/>
        </p:nvSpPr>
        <p:spPr>
          <a:xfrm>
            <a:off x="768096" y="2990088"/>
            <a:ext cx="2514600" cy="594360"/>
          </a:xfrm>
          <a:prstGeom prst="rect">
            <a:avLst/>
          </a:prstGeom>
          <a:noFill/>
          <a:ln/>
        </p:spPr>
        <p:txBody>
          <a:bodyPr wrap="square" lIns="0" tIns="0" rIns="0" bIns="0" rtlCol="0" anchor="ctr"/>
          <a:lstStyle/>
          <a:p>
            <a:pPr indent="0" marL="0">
              <a:lnSpc>
                <a:spcPct val="120000"/>
              </a:lnSpc>
              <a:buNone/>
            </a:pPr>
            <a:r>
              <a:rPr lang="en-US" sz="950" dirty="0">
                <a:solidFill>
                  <a:srgbClr val="C9C0DC"/>
                </a:solidFill>
                <a:latin typeface="Lato" pitchFamily="34" charset="0"/>
                <a:ea typeface="Lato" pitchFamily="34" charset="-122"/>
                <a:cs typeface="Lato" pitchFamily="34" charset="-120"/>
              </a:rPr>
              <a:t>Our team presents your brand with polish, confidence, and warmth.</a:t>
            </a:r>
            <a:endParaRPr lang="en-US" sz="950" dirty="0"/>
          </a:p>
        </p:txBody>
      </p:sp>
      <p:sp>
        <p:nvSpPr>
          <p:cNvPr id="9" name="Shape 6"/>
          <p:cNvSpPr/>
          <p:nvPr/>
        </p:nvSpPr>
        <p:spPr>
          <a:xfrm>
            <a:off x="3867912" y="1691640"/>
            <a:ext cx="2953512" cy="1965960"/>
          </a:xfrm>
          <a:prstGeom prst="roundRect">
            <a:avLst>
              <a:gd name="adj" fmla="val 3721"/>
            </a:avLst>
          </a:prstGeom>
          <a:solidFill>
            <a:srgbClr val="171717"/>
          </a:solidFill>
          <a:ln w="9525">
            <a:solidFill>
              <a:srgbClr val="2A2A2A"/>
            </a:solidFill>
            <a:prstDash val="solid"/>
          </a:ln>
        </p:spPr>
      </p:sp>
      <p:sp>
        <p:nvSpPr>
          <p:cNvPr id="10" name="Shape 7"/>
          <p:cNvSpPr/>
          <p:nvPr/>
        </p:nvSpPr>
        <p:spPr>
          <a:xfrm>
            <a:off x="4087368" y="1911096"/>
            <a:ext cx="502920" cy="502920"/>
          </a:xfrm>
          <a:prstGeom prst="ellipse">
            <a:avLst/>
          </a:prstGeom>
          <a:solidFill>
            <a:srgbClr val="241C33"/>
          </a:solidFill>
          <a:ln/>
        </p:spPr>
      </p:sp>
      <p:pic>
        <p:nvPicPr>
          <p:cNvPr id="11" name="Image 1" descr="/home/claude/renis_gallery/icons/excellence_lilac.png">    </p:cNvPr>
          <p:cNvPicPr>
            <a:picLocks noChangeAspect="1"/>
          </p:cNvPicPr>
          <p:nvPr/>
        </p:nvPicPr>
        <p:blipFill>
          <a:blip r:embed="rId2"/>
          <a:stretch>
            <a:fillRect/>
          </a:stretch>
        </p:blipFill>
        <p:spPr>
          <a:xfrm>
            <a:off x="4218127" y="2041855"/>
            <a:ext cx="241402" cy="241402"/>
          </a:xfrm>
          <a:prstGeom prst="rect">
            <a:avLst/>
          </a:prstGeom>
        </p:spPr>
      </p:pic>
      <p:sp>
        <p:nvSpPr>
          <p:cNvPr id="12" name="Text 8"/>
          <p:cNvSpPr/>
          <p:nvPr/>
        </p:nvSpPr>
        <p:spPr>
          <a:xfrm>
            <a:off x="4087368" y="2514600"/>
            <a:ext cx="2514600" cy="502920"/>
          </a:xfrm>
          <a:prstGeom prst="rect">
            <a:avLst/>
          </a:prstGeom>
          <a:noFill/>
          <a:ln/>
        </p:spPr>
        <p:txBody>
          <a:bodyPr wrap="square" lIns="0" tIns="0" rIns="0" bIns="0" rtlCol="0" anchor="ctr"/>
          <a:lstStyle/>
          <a:p>
            <a:pPr indent="0" marL="0">
              <a:lnSpc>
                <a:spcPct val="110000"/>
              </a:lnSpc>
              <a:buNone/>
            </a:pPr>
            <a:r>
              <a:rPr lang="en-US" sz="1250" b="1" dirty="0">
                <a:solidFill>
                  <a:srgbClr val="FFFFFF"/>
                </a:solidFill>
                <a:latin typeface="Montserrat" pitchFamily="34" charset="0"/>
                <a:ea typeface="Montserrat" pitchFamily="34" charset="-122"/>
                <a:cs typeface="Montserrat" pitchFamily="34" charset="-120"/>
              </a:rPr>
              <a:t>Operational Excellence</a:t>
            </a:r>
            <a:endParaRPr lang="en-US" sz="1250" dirty="0"/>
          </a:p>
        </p:txBody>
      </p:sp>
      <p:sp>
        <p:nvSpPr>
          <p:cNvPr id="13" name="Text 9"/>
          <p:cNvSpPr/>
          <p:nvPr/>
        </p:nvSpPr>
        <p:spPr>
          <a:xfrm>
            <a:off x="4087368" y="2990088"/>
            <a:ext cx="2514600" cy="594360"/>
          </a:xfrm>
          <a:prstGeom prst="rect">
            <a:avLst/>
          </a:prstGeom>
          <a:noFill/>
          <a:ln/>
        </p:spPr>
        <p:txBody>
          <a:bodyPr wrap="square" lIns="0" tIns="0" rIns="0" bIns="0" rtlCol="0" anchor="ctr"/>
          <a:lstStyle/>
          <a:p>
            <a:pPr indent="0" marL="0">
              <a:lnSpc>
                <a:spcPct val="120000"/>
              </a:lnSpc>
              <a:buNone/>
            </a:pPr>
            <a:r>
              <a:rPr lang="en-US" sz="950" dirty="0">
                <a:solidFill>
                  <a:srgbClr val="C9C0DC"/>
                </a:solidFill>
                <a:latin typeface="Lato" pitchFamily="34" charset="0"/>
                <a:ea typeface="Lato" pitchFamily="34" charset="-122"/>
                <a:cs typeface="Lato" pitchFamily="34" charset="-120"/>
              </a:rPr>
              <a:t>Structured processes from enquiry through post-event review.</a:t>
            </a:r>
            <a:endParaRPr lang="en-US" sz="950" dirty="0"/>
          </a:p>
        </p:txBody>
      </p:sp>
      <p:sp>
        <p:nvSpPr>
          <p:cNvPr id="14" name="Shape 10"/>
          <p:cNvSpPr/>
          <p:nvPr/>
        </p:nvSpPr>
        <p:spPr>
          <a:xfrm>
            <a:off x="7187184" y="1691640"/>
            <a:ext cx="2953512" cy="1965960"/>
          </a:xfrm>
          <a:prstGeom prst="roundRect">
            <a:avLst>
              <a:gd name="adj" fmla="val 3721"/>
            </a:avLst>
          </a:prstGeom>
          <a:solidFill>
            <a:srgbClr val="171717"/>
          </a:solidFill>
          <a:ln w="9525">
            <a:solidFill>
              <a:srgbClr val="2A2A2A"/>
            </a:solidFill>
            <a:prstDash val="solid"/>
          </a:ln>
        </p:spPr>
      </p:sp>
      <p:sp>
        <p:nvSpPr>
          <p:cNvPr id="15" name="Shape 11"/>
          <p:cNvSpPr/>
          <p:nvPr/>
        </p:nvSpPr>
        <p:spPr>
          <a:xfrm>
            <a:off x="7406640" y="1911096"/>
            <a:ext cx="502920" cy="502920"/>
          </a:xfrm>
          <a:prstGeom prst="ellipse">
            <a:avLst/>
          </a:prstGeom>
          <a:solidFill>
            <a:srgbClr val="241C33"/>
          </a:solidFill>
          <a:ln/>
        </p:spPr>
      </p:sp>
      <p:pic>
        <p:nvPicPr>
          <p:cNvPr id="16" name="Image 2" descr="/home/claude/renis_gallery/icons/reliable_lilac.png">    </p:cNvPr>
          <p:cNvPicPr>
            <a:picLocks noChangeAspect="1"/>
          </p:cNvPicPr>
          <p:nvPr/>
        </p:nvPicPr>
        <p:blipFill>
          <a:blip r:embed="rId3"/>
          <a:stretch>
            <a:fillRect/>
          </a:stretch>
        </p:blipFill>
        <p:spPr>
          <a:xfrm>
            <a:off x="7537399" y="2041855"/>
            <a:ext cx="241402" cy="241402"/>
          </a:xfrm>
          <a:prstGeom prst="rect">
            <a:avLst/>
          </a:prstGeom>
        </p:spPr>
      </p:pic>
      <p:sp>
        <p:nvSpPr>
          <p:cNvPr id="17" name="Text 12"/>
          <p:cNvSpPr/>
          <p:nvPr/>
        </p:nvSpPr>
        <p:spPr>
          <a:xfrm>
            <a:off x="7406640" y="2514600"/>
            <a:ext cx="2514600" cy="502920"/>
          </a:xfrm>
          <a:prstGeom prst="rect">
            <a:avLst/>
          </a:prstGeom>
          <a:noFill/>
          <a:ln/>
        </p:spPr>
        <p:txBody>
          <a:bodyPr wrap="square" lIns="0" tIns="0" rIns="0" bIns="0" rtlCol="0" anchor="ctr"/>
          <a:lstStyle/>
          <a:p>
            <a:pPr indent="0" marL="0">
              <a:lnSpc>
                <a:spcPct val="110000"/>
              </a:lnSpc>
              <a:buNone/>
            </a:pPr>
            <a:r>
              <a:rPr lang="en-US" sz="1250" b="1" dirty="0">
                <a:solidFill>
                  <a:srgbClr val="FFFFFF"/>
                </a:solidFill>
                <a:latin typeface="Montserrat" pitchFamily="34" charset="0"/>
                <a:ea typeface="Montserrat" pitchFamily="34" charset="-122"/>
                <a:cs typeface="Montserrat" pitchFamily="34" charset="-120"/>
              </a:rPr>
              <a:t>Reliable Staffing</a:t>
            </a:r>
            <a:endParaRPr lang="en-US" sz="1250" dirty="0"/>
          </a:p>
        </p:txBody>
      </p:sp>
      <p:sp>
        <p:nvSpPr>
          <p:cNvPr id="18" name="Text 13"/>
          <p:cNvSpPr/>
          <p:nvPr/>
        </p:nvSpPr>
        <p:spPr>
          <a:xfrm>
            <a:off x="7406640" y="2990088"/>
            <a:ext cx="2514600" cy="594360"/>
          </a:xfrm>
          <a:prstGeom prst="rect">
            <a:avLst/>
          </a:prstGeom>
          <a:noFill/>
          <a:ln/>
        </p:spPr>
        <p:txBody>
          <a:bodyPr wrap="square" lIns="0" tIns="0" rIns="0" bIns="0" rtlCol="0" anchor="ctr"/>
          <a:lstStyle/>
          <a:p>
            <a:pPr indent="0" marL="0">
              <a:lnSpc>
                <a:spcPct val="120000"/>
              </a:lnSpc>
              <a:buNone/>
            </a:pPr>
            <a:r>
              <a:rPr lang="en-US" sz="950" dirty="0">
                <a:solidFill>
                  <a:srgbClr val="C9C0DC"/>
                </a:solidFill>
                <a:latin typeface="Lato" pitchFamily="34" charset="0"/>
                <a:ea typeface="Lato" pitchFamily="34" charset="-122"/>
                <a:cs typeface="Lato" pitchFamily="34" charset="-120"/>
              </a:rPr>
              <a:t>Vetted, dependable personnel who show up prepared and on time.</a:t>
            </a:r>
            <a:endParaRPr lang="en-US" sz="950" dirty="0"/>
          </a:p>
        </p:txBody>
      </p:sp>
      <p:sp>
        <p:nvSpPr>
          <p:cNvPr id="19" name="Shape 14"/>
          <p:cNvSpPr/>
          <p:nvPr/>
        </p:nvSpPr>
        <p:spPr>
          <a:xfrm>
            <a:off x="548640" y="3931920"/>
            <a:ext cx="2953512" cy="1965960"/>
          </a:xfrm>
          <a:prstGeom prst="roundRect">
            <a:avLst>
              <a:gd name="adj" fmla="val 3721"/>
            </a:avLst>
          </a:prstGeom>
          <a:solidFill>
            <a:srgbClr val="171717"/>
          </a:solidFill>
          <a:ln w="9525">
            <a:solidFill>
              <a:srgbClr val="2A2A2A"/>
            </a:solidFill>
            <a:prstDash val="solid"/>
          </a:ln>
        </p:spPr>
      </p:sp>
      <p:sp>
        <p:nvSpPr>
          <p:cNvPr id="20" name="Shape 15"/>
          <p:cNvSpPr/>
          <p:nvPr/>
        </p:nvSpPr>
        <p:spPr>
          <a:xfrm>
            <a:off x="768096" y="4151376"/>
            <a:ext cx="502920" cy="502920"/>
          </a:xfrm>
          <a:prstGeom prst="ellipse">
            <a:avLst/>
          </a:prstGeom>
          <a:solidFill>
            <a:srgbClr val="241C33"/>
          </a:solidFill>
          <a:ln/>
        </p:spPr>
      </p:sp>
      <p:pic>
        <p:nvPicPr>
          <p:cNvPr id="21" name="Image 3" descr="/home/claude/renis_gallery/icons/detail_lilac.png">    </p:cNvPr>
          <p:cNvPicPr>
            <a:picLocks noChangeAspect="1"/>
          </p:cNvPicPr>
          <p:nvPr/>
        </p:nvPicPr>
        <p:blipFill>
          <a:blip r:embed="rId4"/>
          <a:stretch>
            <a:fillRect/>
          </a:stretch>
        </p:blipFill>
        <p:spPr>
          <a:xfrm>
            <a:off x="898855" y="4282135"/>
            <a:ext cx="241402" cy="241402"/>
          </a:xfrm>
          <a:prstGeom prst="rect">
            <a:avLst/>
          </a:prstGeom>
        </p:spPr>
      </p:pic>
      <p:sp>
        <p:nvSpPr>
          <p:cNvPr id="22" name="Text 16"/>
          <p:cNvSpPr/>
          <p:nvPr/>
        </p:nvSpPr>
        <p:spPr>
          <a:xfrm>
            <a:off x="768096" y="4754880"/>
            <a:ext cx="2514600" cy="502920"/>
          </a:xfrm>
          <a:prstGeom prst="rect">
            <a:avLst/>
          </a:prstGeom>
          <a:noFill/>
          <a:ln/>
        </p:spPr>
        <p:txBody>
          <a:bodyPr wrap="square" lIns="0" tIns="0" rIns="0" bIns="0" rtlCol="0" anchor="ctr"/>
          <a:lstStyle/>
          <a:p>
            <a:pPr indent="0" marL="0">
              <a:lnSpc>
                <a:spcPct val="110000"/>
              </a:lnSpc>
              <a:buNone/>
            </a:pPr>
            <a:r>
              <a:rPr lang="en-US" sz="1250" b="1" dirty="0">
                <a:solidFill>
                  <a:srgbClr val="FFFFFF"/>
                </a:solidFill>
                <a:latin typeface="Montserrat" pitchFamily="34" charset="0"/>
                <a:ea typeface="Montserrat" pitchFamily="34" charset="-122"/>
                <a:cs typeface="Montserrat" pitchFamily="34" charset="-120"/>
              </a:rPr>
              <a:t>Attention to Detail</a:t>
            </a:r>
            <a:endParaRPr lang="en-US" sz="1250" dirty="0"/>
          </a:p>
        </p:txBody>
      </p:sp>
      <p:sp>
        <p:nvSpPr>
          <p:cNvPr id="23" name="Text 17"/>
          <p:cNvSpPr/>
          <p:nvPr/>
        </p:nvSpPr>
        <p:spPr>
          <a:xfrm>
            <a:off x="768096" y="5230368"/>
            <a:ext cx="2514600" cy="594360"/>
          </a:xfrm>
          <a:prstGeom prst="rect">
            <a:avLst/>
          </a:prstGeom>
          <a:noFill/>
          <a:ln/>
        </p:spPr>
        <p:txBody>
          <a:bodyPr wrap="square" lIns="0" tIns="0" rIns="0" bIns="0" rtlCol="0" anchor="ctr"/>
          <a:lstStyle/>
          <a:p>
            <a:pPr indent="0" marL="0">
              <a:lnSpc>
                <a:spcPct val="120000"/>
              </a:lnSpc>
              <a:buNone/>
            </a:pPr>
            <a:r>
              <a:rPr lang="en-US" sz="950" dirty="0">
                <a:solidFill>
                  <a:srgbClr val="C9C0DC"/>
                </a:solidFill>
                <a:latin typeface="Lato" pitchFamily="34" charset="0"/>
                <a:ea typeface="Lato" pitchFamily="34" charset="-122"/>
                <a:cs typeface="Lato" pitchFamily="34" charset="-120"/>
              </a:rPr>
              <a:t>Every guest touchpoint is anticipated and managed with care.</a:t>
            </a:r>
            <a:endParaRPr lang="en-US" sz="950" dirty="0"/>
          </a:p>
        </p:txBody>
      </p:sp>
      <p:sp>
        <p:nvSpPr>
          <p:cNvPr id="24" name="Shape 18"/>
          <p:cNvSpPr/>
          <p:nvPr/>
        </p:nvSpPr>
        <p:spPr>
          <a:xfrm>
            <a:off x="3867912" y="3931920"/>
            <a:ext cx="2953512" cy="1965960"/>
          </a:xfrm>
          <a:prstGeom prst="roundRect">
            <a:avLst>
              <a:gd name="adj" fmla="val 3721"/>
            </a:avLst>
          </a:prstGeom>
          <a:solidFill>
            <a:srgbClr val="171717"/>
          </a:solidFill>
          <a:ln w="9525">
            <a:solidFill>
              <a:srgbClr val="2A2A2A"/>
            </a:solidFill>
            <a:prstDash val="solid"/>
          </a:ln>
        </p:spPr>
      </p:sp>
      <p:sp>
        <p:nvSpPr>
          <p:cNvPr id="25" name="Shape 19"/>
          <p:cNvSpPr/>
          <p:nvPr/>
        </p:nvSpPr>
        <p:spPr>
          <a:xfrm>
            <a:off x="4087368" y="4151376"/>
            <a:ext cx="502920" cy="502920"/>
          </a:xfrm>
          <a:prstGeom prst="ellipse">
            <a:avLst/>
          </a:prstGeom>
          <a:solidFill>
            <a:srgbClr val="241C33"/>
          </a:solidFill>
          <a:ln/>
        </p:spPr>
      </p:sp>
      <p:pic>
        <p:nvPicPr>
          <p:cNvPr id="26" name="Image 4" descr="/home/claude/renis_gallery/icons/client_exp_lilac.png">    </p:cNvPr>
          <p:cNvPicPr>
            <a:picLocks noChangeAspect="1"/>
          </p:cNvPicPr>
          <p:nvPr/>
        </p:nvPicPr>
        <p:blipFill>
          <a:blip r:embed="rId5"/>
          <a:stretch>
            <a:fillRect/>
          </a:stretch>
        </p:blipFill>
        <p:spPr>
          <a:xfrm>
            <a:off x="4218127" y="4282135"/>
            <a:ext cx="241402" cy="241402"/>
          </a:xfrm>
          <a:prstGeom prst="rect">
            <a:avLst/>
          </a:prstGeom>
        </p:spPr>
      </p:pic>
      <p:sp>
        <p:nvSpPr>
          <p:cNvPr id="27" name="Text 20"/>
          <p:cNvSpPr/>
          <p:nvPr/>
        </p:nvSpPr>
        <p:spPr>
          <a:xfrm>
            <a:off x="4087368" y="4754880"/>
            <a:ext cx="2514600" cy="502920"/>
          </a:xfrm>
          <a:prstGeom prst="rect">
            <a:avLst/>
          </a:prstGeom>
          <a:noFill/>
          <a:ln/>
        </p:spPr>
        <p:txBody>
          <a:bodyPr wrap="square" lIns="0" tIns="0" rIns="0" bIns="0" rtlCol="0" anchor="ctr"/>
          <a:lstStyle/>
          <a:p>
            <a:pPr indent="0" marL="0">
              <a:lnSpc>
                <a:spcPct val="110000"/>
              </a:lnSpc>
              <a:buNone/>
            </a:pPr>
            <a:r>
              <a:rPr lang="en-US" sz="1250" b="1" dirty="0">
                <a:solidFill>
                  <a:srgbClr val="FFFFFF"/>
                </a:solidFill>
                <a:latin typeface="Montserrat" pitchFamily="34" charset="0"/>
                <a:ea typeface="Montserrat" pitchFamily="34" charset="-122"/>
                <a:cs typeface="Montserrat" pitchFamily="34" charset="-120"/>
              </a:rPr>
              <a:t>Client Experience</a:t>
            </a:r>
            <a:endParaRPr lang="en-US" sz="1250" dirty="0"/>
          </a:p>
        </p:txBody>
      </p:sp>
      <p:sp>
        <p:nvSpPr>
          <p:cNvPr id="28" name="Text 21"/>
          <p:cNvSpPr/>
          <p:nvPr/>
        </p:nvSpPr>
        <p:spPr>
          <a:xfrm>
            <a:off x="4087368" y="5230368"/>
            <a:ext cx="2514600" cy="594360"/>
          </a:xfrm>
          <a:prstGeom prst="rect">
            <a:avLst/>
          </a:prstGeom>
          <a:noFill/>
          <a:ln/>
        </p:spPr>
        <p:txBody>
          <a:bodyPr wrap="square" lIns="0" tIns="0" rIns="0" bIns="0" rtlCol="0" anchor="ctr"/>
          <a:lstStyle/>
          <a:p>
            <a:pPr indent="0" marL="0">
              <a:lnSpc>
                <a:spcPct val="120000"/>
              </a:lnSpc>
              <a:buNone/>
            </a:pPr>
            <a:r>
              <a:rPr lang="en-US" sz="950" dirty="0">
                <a:solidFill>
                  <a:srgbClr val="C9C0DC"/>
                </a:solidFill>
                <a:latin typeface="Lato" pitchFamily="34" charset="0"/>
                <a:ea typeface="Lato" pitchFamily="34" charset="-122"/>
                <a:cs typeface="Lato" pitchFamily="34" charset="-120"/>
              </a:rPr>
              <a:t>Clear communication and accountability throughout every engagement.</a:t>
            </a:r>
            <a:endParaRPr lang="en-US" sz="950" dirty="0"/>
          </a:p>
        </p:txBody>
      </p:sp>
      <p:sp>
        <p:nvSpPr>
          <p:cNvPr id="29" name="Shape 22"/>
          <p:cNvSpPr/>
          <p:nvPr/>
        </p:nvSpPr>
        <p:spPr>
          <a:xfrm>
            <a:off x="7187184" y="3931920"/>
            <a:ext cx="2953512" cy="1965960"/>
          </a:xfrm>
          <a:prstGeom prst="roundRect">
            <a:avLst>
              <a:gd name="adj" fmla="val 3721"/>
            </a:avLst>
          </a:prstGeom>
          <a:solidFill>
            <a:srgbClr val="171717"/>
          </a:solidFill>
          <a:ln w="9525">
            <a:solidFill>
              <a:srgbClr val="2A2A2A"/>
            </a:solidFill>
            <a:prstDash val="solid"/>
          </a:ln>
        </p:spPr>
      </p:sp>
      <p:sp>
        <p:nvSpPr>
          <p:cNvPr id="30" name="Shape 23"/>
          <p:cNvSpPr/>
          <p:nvPr/>
        </p:nvSpPr>
        <p:spPr>
          <a:xfrm>
            <a:off x="7406640" y="4151376"/>
            <a:ext cx="502920" cy="502920"/>
          </a:xfrm>
          <a:prstGeom prst="ellipse">
            <a:avLst/>
          </a:prstGeom>
          <a:solidFill>
            <a:srgbClr val="241C33"/>
          </a:solidFill>
          <a:ln/>
        </p:spPr>
      </p:sp>
      <p:pic>
        <p:nvPicPr>
          <p:cNvPr id="31" name="Image 5" descr="/home/claude/renis_gallery/icons/scalable_lilac.png">    </p:cNvPr>
          <p:cNvPicPr>
            <a:picLocks noChangeAspect="1"/>
          </p:cNvPicPr>
          <p:nvPr/>
        </p:nvPicPr>
        <p:blipFill>
          <a:blip r:embed="rId6"/>
          <a:stretch>
            <a:fillRect/>
          </a:stretch>
        </p:blipFill>
        <p:spPr>
          <a:xfrm>
            <a:off x="7537399" y="4282135"/>
            <a:ext cx="241402" cy="241402"/>
          </a:xfrm>
          <a:prstGeom prst="rect">
            <a:avLst/>
          </a:prstGeom>
        </p:spPr>
      </p:pic>
      <p:sp>
        <p:nvSpPr>
          <p:cNvPr id="32" name="Text 24"/>
          <p:cNvSpPr/>
          <p:nvPr/>
        </p:nvSpPr>
        <p:spPr>
          <a:xfrm>
            <a:off x="7406640" y="4754880"/>
            <a:ext cx="2514600" cy="502920"/>
          </a:xfrm>
          <a:prstGeom prst="rect">
            <a:avLst/>
          </a:prstGeom>
          <a:noFill/>
          <a:ln/>
        </p:spPr>
        <p:txBody>
          <a:bodyPr wrap="square" lIns="0" tIns="0" rIns="0" bIns="0" rtlCol="0" anchor="ctr"/>
          <a:lstStyle/>
          <a:p>
            <a:pPr indent="0" marL="0">
              <a:lnSpc>
                <a:spcPct val="110000"/>
              </a:lnSpc>
              <a:buNone/>
            </a:pPr>
            <a:r>
              <a:rPr lang="en-US" sz="1250" b="1" dirty="0">
                <a:solidFill>
                  <a:srgbClr val="FFFFFF"/>
                </a:solidFill>
                <a:latin typeface="Montserrat" pitchFamily="34" charset="0"/>
                <a:ea typeface="Montserrat" pitchFamily="34" charset="-122"/>
                <a:cs typeface="Montserrat" pitchFamily="34" charset="-120"/>
              </a:rPr>
              <a:t>Scalable Event Support</a:t>
            </a:r>
            <a:endParaRPr lang="en-US" sz="1250" dirty="0"/>
          </a:p>
        </p:txBody>
      </p:sp>
      <p:sp>
        <p:nvSpPr>
          <p:cNvPr id="33" name="Text 25"/>
          <p:cNvSpPr/>
          <p:nvPr/>
        </p:nvSpPr>
        <p:spPr>
          <a:xfrm>
            <a:off x="7406640" y="5230368"/>
            <a:ext cx="2514600" cy="594360"/>
          </a:xfrm>
          <a:prstGeom prst="rect">
            <a:avLst/>
          </a:prstGeom>
          <a:noFill/>
          <a:ln/>
        </p:spPr>
        <p:txBody>
          <a:bodyPr wrap="square" lIns="0" tIns="0" rIns="0" bIns="0" rtlCol="0" anchor="ctr"/>
          <a:lstStyle/>
          <a:p>
            <a:pPr indent="0" marL="0">
              <a:lnSpc>
                <a:spcPct val="120000"/>
              </a:lnSpc>
              <a:buNone/>
            </a:pPr>
            <a:r>
              <a:rPr lang="en-US" sz="950" dirty="0">
                <a:solidFill>
                  <a:srgbClr val="C9C0DC"/>
                </a:solidFill>
                <a:latin typeface="Lato" pitchFamily="34" charset="0"/>
                <a:ea typeface="Lato" pitchFamily="34" charset="-122"/>
                <a:cs typeface="Lato" pitchFamily="34" charset="-120"/>
              </a:rPr>
              <a:t>Teams that scale from small gatherings to large public events.</a:t>
            </a:r>
            <a:endParaRPr lang="en-US" sz="950" dirty="0"/>
          </a:p>
        </p:txBody>
      </p:sp>
      <p:sp>
        <p:nvSpPr>
          <p:cNvPr id="34" name="Text 26"/>
          <p:cNvSpPr/>
          <p:nvPr/>
        </p:nvSpPr>
        <p:spPr>
          <a:xfrm>
            <a:off x="548640" y="7178040"/>
            <a:ext cx="3657600" cy="274320"/>
          </a:xfrm>
          <a:prstGeom prst="rect">
            <a:avLst/>
          </a:prstGeom>
          <a:noFill/>
          <a:ln/>
        </p:spPr>
        <p:txBody>
          <a:bodyPr wrap="square" lIns="0" tIns="0" rIns="0" bIns="0" rtlCol="0" anchor="ctr"/>
          <a:lstStyle/>
          <a:p>
            <a:pPr algn="l" indent="0" marL="0">
              <a:buNone/>
            </a:pPr>
            <a:r>
              <a:rPr lang="en-US" sz="800" spc="200" kern="0" dirty="0">
                <a:solidFill>
                  <a:srgbClr val="6B6B6B"/>
                </a:solidFill>
                <a:latin typeface="Lato" pitchFamily="34" charset="0"/>
                <a:ea typeface="Lato" pitchFamily="34" charset="-122"/>
                <a:cs typeface="Lato" pitchFamily="34" charset="-120"/>
              </a:rPr>
              <a:t>RENI'S GALLERY LTD.</a:t>
            </a:r>
            <a:endParaRPr lang="en-US" sz="800" dirty="0"/>
          </a:p>
        </p:txBody>
      </p:sp>
      <p:sp>
        <p:nvSpPr>
          <p:cNvPr id="35" name="Text 27"/>
          <p:cNvSpPr/>
          <p:nvPr/>
        </p:nvSpPr>
        <p:spPr>
          <a:xfrm>
            <a:off x="9226296" y="7178040"/>
            <a:ext cx="914400" cy="274320"/>
          </a:xfrm>
          <a:prstGeom prst="rect">
            <a:avLst/>
          </a:prstGeom>
          <a:noFill/>
          <a:ln/>
        </p:spPr>
        <p:txBody>
          <a:bodyPr wrap="square" lIns="0" tIns="0" rIns="0" bIns="0" rtlCol="0" anchor="ctr"/>
          <a:lstStyle/>
          <a:p>
            <a:pPr algn="r" indent="0" marL="0">
              <a:buNone/>
            </a:pPr>
            <a:r>
              <a:rPr lang="en-US" sz="800" dirty="0">
                <a:solidFill>
                  <a:srgbClr val="6B6B6B"/>
                </a:solidFill>
                <a:latin typeface="Lato" pitchFamily="34" charset="0"/>
                <a:ea typeface="Lato" pitchFamily="34" charset="-122"/>
                <a:cs typeface="Lato" pitchFamily="34" charset="-120"/>
              </a:rPr>
              <a:t>04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502920"/>
            <a:ext cx="5486400" cy="320040"/>
          </a:xfrm>
          <a:prstGeom prst="rect">
            <a:avLst/>
          </a:prstGeom>
          <a:noFill/>
          <a:ln/>
        </p:spPr>
        <p:txBody>
          <a:bodyPr wrap="square" lIns="0" tIns="0" rIns="0" bIns="0" rtlCol="0" anchor="ctr"/>
          <a:lstStyle/>
          <a:p>
            <a:pPr algn="l" indent="0" marL="0">
              <a:buNone/>
            </a:pPr>
            <a:r>
              <a:rPr lang="en-US" sz="1200" b="1" spc="300" kern="0" dirty="0">
                <a:solidFill>
                  <a:srgbClr val="5B3E85"/>
                </a:solidFill>
                <a:latin typeface="Lato" pitchFamily="34" charset="0"/>
                <a:ea typeface="Lato" pitchFamily="34" charset="-122"/>
                <a:cs typeface="Lato" pitchFamily="34" charset="-120"/>
              </a:rPr>
              <a:t>OUR PROCESS</a:t>
            </a:r>
            <a:endParaRPr lang="en-US" sz="1200" dirty="0"/>
          </a:p>
        </p:txBody>
      </p:sp>
      <p:sp>
        <p:nvSpPr>
          <p:cNvPr id="3" name="Text 1"/>
          <p:cNvSpPr/>
          <p:nvPr/>
        </p:nvSpPr>
        <p:spPr>
          <a:xfrm>
            <a:off x="548640" y="822960"/>
            <a:ext cx="7315200" cy="502920"/>
          </a:xfrm>
          <a:prstGeom prst="rect">
            <a:avLst/>
          </a:prstGeom>
          <a:noFill/>
          <a:ln/>
        </p:spPr>
        <p:txBody>
          <a:bodyPr wrap="square" lIns="0" tIns="0" rIns="0" bIns="0" rtlCol="0" anchor="ctr"/>
          <a:lstStyle/>
          <a:p>
            <a:pPr indent="0" marL="0">
              <a:buNone/>
            </a:pPr>
            <a:r>
              <a:rPr lang="en-US" sz="2600" b="1" dirty="0">
                <a:solidFill>
                  <a:srgbClr val="0D0D0D"/>
                </a:solidFill>
                <a:latin typeface="Montserrat" pitchFamily="34" charset="0"/>
                <a:ea typeface="Montserrat" pitchFamily="34" charset="-122"/>
                <a:cs typeface="Montserrat" pitchFamily="34" charset="-120"/>
              </a:rPr>
              <a:t>How We Work</a:t>
            </a:r>
            <a:endParaRPr lang="en-US" sz="2600" dirty="0"/>
          </a:p>
        </p:txBody>
      </p:sp>
      <p:sp>
        <p:nvSpPr>
          <p:cNvPr id="4" name="Shape 2"/>
          <p:cNvSpPr/>
          <p:nvPr/>
        </p:nvSpPr>
        <p:spPr>
          <a:xfrm>
            <a:off x="1233787" y="3497580"/>
            <a:ext cx="8221762" cy="0"/>
          </a:xfrm>
          <a:prstGeom prst="line">
            <a:avLst/>
          </a:prstGeom>
          <a:noFill/>
          <a:ln w="19050">
            <a:solidFill>
              <a:srgbClr val="A896D1"/>
            </a:solidFill>
            <a:prstDash val="dash"/>
          </a:ln>
        </p:spPr>
      </p:sp>
      <p:sp>
        <p:nvSpPr>
          <p:cNvPr id="5" name="Shape 3"/>
          <p:cNvSpPr/>
          <p:nvPr/>
        </p:nvSpPr>
        <p:spPr>
          <a:xfrm>
            <a:off x="753727" y="3017520"/>
            <a:ext cx="960120" cy="960120"/>
          </a:xfrm>
          <a:prstGeom prst="ellipse">
            <a:avLst/>
          </a:prstGeom>
          <a:solidFill>
            <a:srgbClr val="A896D1"/>
          </a:solidFill>
          <a:ln/>
        </p:spPr>
      </p:sp>
      <p:pic>
        <p:nvPicPr>
          <p:cNvPr id="6" name="Image 0" descr="/home/claude/renis_gallery/icons/enquiry_white.png">    </p:cNvPr>
          <p:cNvPicPr>
            <a:picLocks noChangeAspect="1"/>
          </p:cNvPicPr>
          <p:nvPr/>
        </p:nvPicPr>
        <p:blipFill>
          <a:blip r:embed="rId1"/>
          <a:stretch>
            <a:fillRect/>
          </a:stretch>
        </p:blipFill>
        <p:spPr>
          <a:xfrm>
            <a:off x="1022560" y="3286354"/>
            <a:ext cx="422453" cy="422453"/>
          </a:xfrm>
          <a:prstGeom prst="rect">
            <a:avLst/>
          </a:prstGeom>
        </p:spPr>
      </p:pic>
      <p:sp>
        <p:nvSpPr>
          <p:cNvPr id="7" name="Text 4"/>
          <p:cNvSpPr/>
          <p:nvPr/>
        </p:nvSpPr>
        <p:spPr>
          <a:xfrm>
            <a:off x="753727" y="2560320"/>
            <a:ext cx="960120" cy="274320"/>
          </a:xfrm>
          <a:prstGeom prst="rect">
            <a:avLst/>
          </a:prstGeom>
          <a:noFill/>
          <a:ln/>
        </p:spPr>
        <p:txBody>
          <a:bodyPr wrap="square" lIns="0" tIns="0" rIns="0" bIns="0" rtlCol="0" anchor="ctr"/>
          <a:lstStyle/>
          <a:p>
            <a:pPr algn="ctr" indent="0" marL="0">
              <a:buNone/>
            </a:pPr>
            <a:r>
              <a:rPr lang="en-US" sz="1000" dirty="0">
                <a:solidFill>
                  <a:srgbClr val="8C8C8C"/>
                </a:solidFill>
                <a:latin typeface="Lato" pitchFamily="34" charset="0"/>
                <a:ea typeface="Lato" pitchFamily="34" charset="-122"/>
                <a:cs typeface="Lato" pitchFamily="34" charset="-120"/>
              </a:rPr>
              <a:t>01</a:t>
            </a:r>
            <a:endParaRPr lang="en-US" sz="1000" dirty="0"/>
          </a:p>
        </p:txBody>
      </p:sp>
      <p:sp>
        <p:nvSpPr>
          <p:cNvPr id="8" name="Text 5"/>
          <p:cNvSpPr/>
          <p:nvPr/>
        </p:nvSpPr>
        <p:spPr>
          <a:xfrm>
            <a:off x="552559" y="4142232"/>
            <a:ext cx="1362456" cy="548640"/>
          </a:xfrm>
          <a:prstGeom prst="rect">
            <a:avLst/>
          </a:prstGeom>
          <a:noFill/>
          <a:ln/>
        </p:spPr>
        <p:txBody>
          <a:bodyPr wrap="square" lIns="0" tIns="0" rIns="0" bIns="0" rtlCol="0" anchor="ctr"/>
          <a:lstStyle/>
          <a:p>
            <a:pPr algn="ctr" indent="0" marL="0">
              <a:lnSpc>
                <a:spcPct val="105000"/>
              </a:lnSpc>
              <a:buNone/>
            </a:pPr>
            <a:r>
              <a:rPr lang="en-US" sz="950" b="1" dirty="0">
                <a:solidFill>
                  <a:srgbClr val="0D0D0D"/>
                </a:solidFill>
                <a:latin typeface="Montserrat" pitchFamily="34" charset="0"/>
                <a:ea typeface="Montserrat" pitchFamily="34" charset="-122"/>
                <a:cs typeface="Montserrat" pitchFamily="34" charset="-120"/>
              </a:rPr>
              <a:t>Enquiry</a:t>
            </a:r>
            <a:endParaRPr lang="en-US" sz="950" dirty="0"/>
          </a:p>
        </p:txBody>
      </p:sp>
      <p:sp>
        <p:nvSpPr>
          <p:cNvPr id="9" name="Shape 6"/>
          <p:cNvSpPr/>
          <p:nvPr/>
        </p:nvSpPr>
        <p:spPr>
          <a:xfrm>
            <a:off x="2124021" y="3017520"/>
            <a:ext cx="960120" cy="960120"/>
          </a:xfrm>
          <a:prstGeom prst="ellipse">
            <a:avLst/>
          </a:prstGeom>
          <a:solidFill>
            <a:srgbClr val="0D0D0D"/>
          </a:solidFill>
          <a:ln/>
        </p:spPr>
      </p:sp>
      <p:pic>
        <p:nvPicPr>
          <p:cNvPr id="10" name="Image 1" descr="/home/claude/renis_gallery/icons/consultation_white.png">    </p:cNvPr>
          <p:cNvPicPr>
            <a:picLocks noChangeAspect="1"/>
          </p:cNvPicPr>
          <p:nvPr/>
        </p:nvPicPr>
        <p:blipFill>
          <a:blip r:embed="rId2"/>
          <a:stretch>
            <a:fillRect/>
          </a:stretch>
        </p:blipFill>
        <p:spPr>
          <a:xfrm>
            <a:off x="2392854" y="3286354"/>
            <a:ext cx="422453" cy="422453"/>
          </a:xfrm>
          <a:prstGeom prst="rect">
            <a:avLst/>
          </a:prstGeom>
        </p:spPr>
      </p:pic>
      <p:sp>
        <p:nvSpPr>
          <p:cNvPr id="11" name="Text 7"/>
          <p:cNvSpPr/>
          <p:nvPr/>
        </p:nvSpPr>
        <p:spPr>
          <a:xfrm>
            <a:off x="2124021" y="2560320"/>
            <a:ext cx="960120" cy="274320"/>
          </a:xfrm>
          <a:prstGeom prst="rect">
            <a:avLst/>
          </a:prstGeom>
          <a:noFill/>
          <a:ln/>
        </p:spPr>
        <p:txBody>
          <a:bodyPr wrap="square" lIns="0" tIns="0" rIns="0" bIns="0" rtlCol="0" anchor="ctr"/>
          <a:lstStyle/>
          <a:p>
            <a:pPr algn="ctr" indent="0" marL="0">
              <a:buNone/>
            </a:pPr>
            <a:r>
              <a:rPr lang="en-US" sz="1000" dirty="0">
                <a:solidFill>
                  <a:srgbClr val="8C8C8C"/>
                </a:solidFill>
                <a:latin typeface="Lato" pitchFamily="34" charset="0"/>
                <a:ea typeface="Lato" pitchFamily="34" charset="-122"/>
                <a:cs typeface="Lato" pitchFamily="34" charset="-120"/>
              </a:rPr>
              <a:t>02</a:t>
            </a:r>
            <a:endParaRPr lang="en-US" sz="1000" dirty="0"/>
          </a:p>
        </p:txBody>
      </p:sp>
      <p:sp>
        <p:nvSpPr>
          <p:cNvPr id="12" name="Text 8"/>
          <p:cNvSpPr/>
          <p:nvPr/>
        </p:nvSpPr>
        <p:spPr>
          <a:xfrm>
            <a:off x="1922853" y="4142232"/>
            <a:ext cx="1362456" cy="548640"/>
          </a:xfrm>
          <a:prstGeom prst="rect">
            <a:avLst/>
          </a:prstGeom>
          <a:noFill/>
          <a:ln/>
        </p:spPr>
        <p:txBody>
          <a:bodyPr wrap="square" lIns="0" tIns="0" rIns="0" bIns="0" rtlCol="0" anchor="ctr"/>
          <a:lstStyle/>
          <a:p>
            <a:pPr algn="ctr" indent="0" marL="0">
              <a:lnSpc>
                <a:spcPct val="105000"/>
              </a:lnSpc>
              <a:buNone/>
            </a:pPr>
            <a:r>
              <a:rPr lang="en-US" sz="950" b="1" dirty="0">
                <a:solidFill>
                  <a:srgbClr val="0D0D0D"/>
                </a:solidFill>
                <a:latin typeface="Montserrat" pitchFamily="34" charset="0"/>
                <a:ea typeface="Montserrat" pitchFamily="34" charset="-122"/>
                <a:cs typeface="Montserrat" pitchFamily="34" charset="-120"/>
              </a:rPr>
              <a:t>Consultation</a:t>
            </a:r>
            <a:endParaRPr lang="en-US" sz="950" dirty="0"/>
          </a:p>
        </p:txBody>
      </p:sp>
      <p:sp>
        <p:nvSpPr>
          <p:cNvPr id="13" name="Shape 9"/>
          <p:cNvSpPr/>
          <p:nvPr/>
        </p:nvSpPr>
        <p:spPr>
          <a:xfrm>
            <a:off x="3494314" y="3017520"/>
            <a:ext cx="960120" cy="960120"/>
          </a:xfrm>
          <a:prstGeom prst="ellipse">
            <a:avLst/>
          </a:prstGeom>
          <a:solidFill>
            <a:srgbClr val="A896D1"/>
          </a:solidFill>
          <a:ln/>
        </p:spPr>
      </p:sp>
      <p:pic>
        <p:nvPicPr>
          <p:cNvPr id="14" name="Image 2" descr="/home/claude/renis_gallery/icons/proposal_white.png">    </p:cNvPr>
          <p:cNvPicPr>
            <a:picLocks noChangeAspect="1"/>
          </p:cNvPicPr>
          <p:nvPr/>
        </p:nvPicPr>
        <p:blipFill>
          <a:blip r:embed="rId3"/>
          <a:stretch>
            <a:fillRect/>
          </a:stretch>
        </p:blipFill>
        <p:spPr>
          <a:xfrm>
            <a:off x="3763148" y="3286354"/>
            <a:ext cx="422453" cy="422453"/>
          </a:xfrm>
          <a:prstGeom prst="rect">
            <a:avLst/>
          </a:prstGeom>
        </p:spPr>
      </p:pic>
      <p:sp>
        <p:nvSpPr>
          <p:cNvPr id="15" name="Text 10"/>
          <p:cNvSpPr/>
          <p:nvPr/>
        </p:nvSpPr>
        <p:spPr>
          <a:xfrm>
            <a:off x="3494314" y="2560320"/>
            <a:ext cx="960120" cy="274320"/>
          </a:xfrm>
          <a:prstGeom prst="rect">
            <a:avLst/>
          </a:prstGeom>
          <a:noFill/>
          <a:ln/>
        </p:spPr>
        <p:txBody>
          <a:bodyPr wrap="square" lIns="0" tIns="0" rIns="0" bIns="0" rtlCol="0" anchor="ctr"/>
          <a:lstStyle/>
          <a:p>
            <a:pPr algn="ctr" indent="0" marL="0">
              <a:buNone/>
            </a:pPr>
            <a:r>
              <a:rPr lang="en-US" sz="1000" dirty="0">
                <a:solidFill>
                  <a:srgbClr val="8C8C8C"/>
                </a:solidFill>
                <a:latin typeface="Lato" pitchFamily="34" charset="0"/>
                <a:ea typeface="Lato" pitchFamily="34" charset="-122"/>
                <a:cs typeface="Lato" pitchFamily="34" charset="-120"/>
              </a:rPr>
              <a:t>03</a:t>
            </a:r>
            <a:endParaRPr lang="en-US" sz="1000" dirty="0"/>
          </a:p>
        </p:txBody>
      </p:sp>
      <p:sp>
        <p:nvSpPr>
          <p:cNvPr id="16" name="Text 11"/>
          <p:cNvSpPr/>
          <p:nvPr/>
        </p:nvSpPr>
        <p:spPr>
          <a:xfrm>
            <a:off x="3293146" y="4142232"/>
            <a:ext cx="1362456" cy="548640"/>
          </a:xfrm>
          <a:prstGeom prst="rect">
            <a:avLst/>
          </a:prstGeom>
          <a:noFill/>
          <a:ln/>
        </p:spPr>
        <p:txBody>
          <a:bodyPr wrap="square" lIns="0" tIns="0" rIns="0" bIns="0" rtlCol="0" anchor="ctr"/>
          <a:lstStyle/>
          <a:p>
            <a:pPr algn="ctr" indent="0" marL="0">
              <a:lnSpc>
                <a:spcPct val="105000"/>
              </a:lnSpc>
              <a:buNone/>
            </a:pPr>
            <a:r>
              <a:rPr lang="en-US" sz="950" b="1" dirty="0">
                <a:solidFill>
                  <a:srgbClr val="0D0D0D"/>
                </a:solidFill>
                <a:latin typeface="Montserrat" pitchFamily="34" charset="0"/>
                <a:ea typeface="Montserrat" pitchFamily="34" charset="-122"/>
                <a:cs typeface="Montserrat" pitchFamily="34" charset="-120"/>
              </a:rPr>
              <a:t>Proposal</a:t>
            </a:r>
            <a:endParaRPr lang="en-US" sz="950" dirty="0"/>
          </a:p>
        </p:txBody>
      </p:sp>
      <p:sp>
        <p:nvSpPr>
          <p:cNvPr id="17" name="Shape 12"/>
          <p:cNvSpPr/>
          <p:nvPr/>
        </p:nvSpPr>
        <p:spPr>
          <a:xfrm>
            <a:off x="4864608" y="3017520"/>
            <a:ext cx="960120" cy="960120"/>
          </a:xfrm>
          <a:prstGeom prst="ellipse">
            <a:avLst/>
          </a:prstGeom>
          <a:solidFill>
            <a:srgbClr val="0D0D0D"/>
          </a:solidFill>
          <a:ln/>
        </p:spPr>
      </p:sp>
      <p:pic>
        <p:nvPicPr>
          <p:cNvPr id="18" name="Image 3" descr="/home/claude/renis_gallery/icons/planning_white.png">    </p:cNvPr>
          <p:cNvPicPr>
            <a:picLocks noChangeAspect="1"/>
          </p:cNvPicPr>
          <p:nvPr/>
        </p:nvPicPr>
        <p:blipFill>
          <a:blip r:embed="rId4"/>
          <a:stretch>
            <a:fillRect/>
          </a:stretch>
        </p:blipFill>
        <p:spPr>
          <a:xfrm>
            <a:off x="5133442" y="3286354"/>
            <a:ext cx="422453" cy="422453"/>
          </a:xfrm>
          <a:prstGeom prst="rect">
            <a:avLst/>
          </a:prstGeom>
        </p:spPr>
      </p:pic>
      <p:sp>
        <p:nvSpPr>
          <p:cNvPr id="19" name="Text 13"/>
          <p:cNvSpPr/>
          <p:nvPr/>
        </p:nvSpPr>
        <p:spPr>
          <a:xfrm>
            <a:off x="4864608" y="2560320"/>
            <a:ext cx="960120" cy="274320"/>
          </a:xfrm>
          <a:prstGeom prst="rect">
            <a:avLst/>
          </a:prstGeom>
          <a:noFill/>
          <a:ln/>
        </p:spPr>
        <p:txBody>
          <a:bodyPr wrap="square" lIns="0" tIns="0" rIns="0" bIns="0" rtlCol="0" anchor="ctr"/>
          <a:lstStyle/>
          <a:p>
            <a:pPr algn="ctr" indent="0" marL="0">
              <a:buNone/>
            </a:pPr>
            <a:r>
              <a:rPr lang="en-US" sz="1000" dirty="0">
                <a:solidFill>
                  <a:srgbClr val="8C8C8C"/>
                </a:solidFill>
                <a:latin typeface="Lato" pitchFamily="34" charset="0"/>
                <a:ea typeface="Lato" pitchFamily="34" charset="-122"/>
                <a:cs typeface="Lato" pitchFamily="34" charset="-120"/>
              </a:rPr>
              <a:t>04</a:t>
            </a:r>
            <a:endParaRPr lang="en-US" sz="1000" dirty="0"/>
          </a:p>
        </p:txBody>
      </p:sp>
      <p:sp>
        <p:nvSpPr>
          <p:cNvPr id="20" name="Text 14"/>
          <p:cNvSpPr/>
          <p:nvPr/>
        </p:nvSpPr>
        <p:spPr>
          <a:xfrm>
            <a:off x="4663440" y="4142232"/>
            <a:ext cx="1362456" cy="548640"/>
          </a:xfrm>
          <a:prstGeom prst="rect">
            <a:avLst/>
          </a:prstGeom>
          <a:noFill/>
          <a:ln/>
        </p:spPr>
        <p:txBody>
          <a:bodyPr wrap="square" lIns="0" tIns="0" rIns="0" bIns="0" rtlCol="0" anchor="ctr"/>
          <a:lstStyle/>
          <a:p>
            <a:pPr algn="ctr" indent="0" marL="0">
              <a:lnSpc>
                <a:spcPct val="105000"/>
              </a:lnSpc>
              <a:buNone/>
            </a:pPr>
            <a:r>
              <a:rPr lang="en-US" sz="950" b="1" dirty="0">
                <a:solidFill>
                  <a:srgbClr val="0D0D0D"/>
                </a:solidFill>
                <a:latin typeface="Montserrat" pitchFamily="34" charset="0"/>
                <a:ea typeface="Montserrat" pitchFamily="34" charset="-122"/>
                <a:cs typeface="Montserrat" pitchFamily="34" charset="-120"/>
              </a:rPr>
              <a:t>Planning</a:t>
            </a:r>
            <a:endParaRPr lang="en-US" sz="950" dirty="0"/>
          </a:p>
        </p:txBody>
      </p:sp>
      <p:sp>
        <p:nvSpPr>
          <p:cNvPr id="21" name="Shape 15"/>
          <p:cNvSpPr/>
          <p:nvPr/>
        </p:nvSpPr>
        <p:spPr>
          <a:xfrm>
            <a:off x="6234902" y="3017520"/>
            <a:ext cx="960120" cy="960120"/>
          </a:xfrm>
          <a:prstGeom prst="ellipse">
            <a:avLst/>
          </a:prstGeom>
          <a:solidFill>
            <a:srgbClr val="A896D1"/>
          </a:solidFill>
          <a:ln/>
        </p:spPr>
      </p:sp>
      <p:pic>
        <p:nvPicPr>
          <p:cNvPr id="22" name="Image 4" descr="/home/claude/renis_gallery/icons/briefing_white.png">    </p:cNvPr>
          <p:cNvPicPr>
            <a:picLocks noChangeAspect="1"/>
          </p:cNvPicPr>
          <p:nvPr/>
        </p:nvPicPr>
        <p:blipFill>
          <a:blip r:embed="rId5"/>
          <a:stretch>
            <a:fillRect/>
          </a:stretch>
        </p:blipFill>
        <p:spPr>
          <a:xfrm>
            <a:off x="6503735" y="3286354"/>
            <a:ext cx="422453" cy="422453"/>
          </a:xfrm>
          <a:prstGeom prst="rect">
            <a:avLst/>
          </a:prstGeom>
        </p:spPr>
      </p:pic>
      <p:sp>
        <p:nvSpPr>
          <p:cNvPr id="23" name="Text 16"/>
          <p:cNvSpPr/>
          <p:nvPr/>
        </p:nvSpPr>
        <p:spPr>
          <a:xfrm>
            <a:off x="6234902" y="2560320"/>
            <a:ext cx="960120" cy="274320"/>
          </a:xfrm>
          <a:prstGeom prst="rect">
            <a:avLst/>
          </a:prstGeom>
          <a:noFill/>
          <a:ln/>
        </p:spPr>
        <p:txBody>
          <a:bodyPr wrap="square" lIns="0" tIns="0" rIns="0" bIns="0" rtlCol="0" anchor="ctr"/>
          <a:lstStyle/>
          <a:p>
            <a:pPr algn="ctr" indent="0" marL="0">
              <a:buNone/>
            </a:pPr>
            <a:r>
              <a:rPr lang="en-US" sz="1000" dirty="0">
                <a:solidFill>
                  <a:srgbClr val="8C8C8C"/>
                </a:solidFill>
                <a:latin typeface="Lato" pitchFamily="34" charset="0"/>
                <a:ea typeface="Lato" pitchFamily="34" charset="-122"/>
                <a:cs typeface="Lato" pitchFamily="34" charset="-120"/>
              </a:rPr>
              <a:t>05</a:t>
            </a:r>
            <a:endParaRPr lang="en-US" sz="1000" dirty="0"/>
          </a:p>
        </p:txBody>
      </p:sp>
      <p:sp>
        <p:nvSpPr>
          <p:cNvPr id="24" name="Text 17"/>
          <p:cNvSpPr/>
          <p:nvPr/>
        </p:nvSpPr>
        <p:spPr>
          <a:xfrm>
            <a:off x="6033734" y="4142232"/>
            <a:ext cx="1362456" cy="548640"/>
          </a:xfrm>
          <a:prstGeom prst="rect">
            <a:avLst/>
          </a:prstGeom>
          <a:noFill/>
          <a:ln/>
        </p:spPr>
        <p:txBody>
          <a:bodyPr wrap="square" lIns="0" tIns="0" rIns="0" bIns="0" rtlCol="0" anchor="ctr"/>
          <a:lstStyle/>
          <a:p>
            <a:pPr algn="ctr" indent="0" marL="0">
              <a:lnSpc>
                <a:spcPct val="105000"/>
              </a:lnSpc>
              <a:buNone/>
            </a:pPr>
            <a:r>
              <a:rPr lang="en-US" sz="950" b="1" dirty="0">
                <a:solidFill>
                  <a:srgbClr val="0D0D0D"/>
                </a:solidFill>
                <a:latin typeface="Montserrat" pitchFamily="34" charset="0"/>
                <a:ea typeface="Montserrat" pitchFamily="34" charset="-122"/>
                <a:cs typeface="Montserrat" pitchFamily="34" charset="-120"/>
              </a:rPr>
              <a:t>Staff Briefing</a:t>
            </a:r>
            <a:endParaRPr lang="en-US" sz="950" dirty="0"/>
          </a:p>
        </p:txBody>
      </p:sp>
      <p:sp>
        <p:nvSpPr>
          <p:cNvPr id="25" name="Shape 18"/>
          <p:cNvSpPr/>
          <p:nvPr/>
        </p:nvSpPr>
        <p:spPr>
          <a:xfrm>
            <a:off x="7605195" y="3017520"/>
            <a:ext cx="960120" cy="960120"/>
          </a:xfrm>
          <a:prstGeom prst="ellipse">
            <a:avLst/>
          </a:prstGeom>
          <a:solidFill>
            <a:srgbClr val="0D0D0D"/>
          </a:solidFill>
          <a:ln/>
        </p:spPr>
      </p:sp>
      <p:pic>
        <p:nvPicPr>
          <p:cNvPr id="26" name="Image 5" descr="/home/claude/renis_gallery/icons/execution_white.png">    </p:cNvPr>
          <p:cNvPicPr>
            <a:picLocks noChangeAspect="1"/>
          </p:cNvPicPr>
          <p:nvPr/>
        </p:nvPicPr>
        <p:blipFill>
          <a:blip r:embed="rId6"/>
          <a:stretch>
            <a:fillRect/>
          </a:stretch>
        </p:blipFill>
        <p:spPr>
          <a:xfrm>
            <a:off x="7874029" y="3286354"/>
            <a:ext cx="422453" cy="422453"/>
          </a:xfrm>
          <a:prstGeom prst="rect">
            <a:avLst/>
          </a:prstGeom>
        </p:spPr>
      </p:pic>
      <p:sp>
        <p:nvSpPr>
          <p:cNvPr id="27" name="Text 19"/>
          <p:cNvSpPr/>
          <p:nvPr/>
        </p:nvSpPr>
        <p:spPr>
          <a:xfrm>
            <a:off x="7605195" y="2560320"/>
            <a:ext cx="960120" cy="274320"/>
          </a:xfrm>
          <a:prstGeom prst="rect">
            <a:avLst/>
          </a:prstGeom>
          <a:noFill/>
          <a:ln/>
        </p:spPr>
        <p:txBody>
          <a:bodyPr wrap="square" lIns="0" tIns="0" rIns="0" bIns="0" rtlCol="0" anchor="ctr"/>
          <a:lstStyle/>
          <a:p>
            <a:pPr algn="ctr" indent="0" marL="0">
              <a:buNone/>
            </a:pPr>
            <a:r>
              <a:rPr lang="en-US" sz="1000" dirty="0">
                <a:solidFill>
                  <a:srgbClr val="8C8C8C"/>
                </a:solidFill>
                <a:latin typeface="Lato" pitchFamily="34" charset="0"/>
                <a:ea typeface="Lato" pitchFamily="34" charset="-122"/>
                <a:cs typeface="Lato" pitchFamily="34" charset="-120"/>
              </a:rPr>
              <a:t>06</a:t>
            </a:r>
            <a:endParaRPr lang="en-US" sz="1000" dirty="0"/>
          </a:p>
        </p:txBody>
      </p:sp>
      <p:sp>
        <p:nvSpPr>
          <p:cNvPr id="28" name="Text 20"/>
          <p:cNvSpPr/>
          <p:nvPr/>
        </p:nvSpPr>
        <p:spPr>
          <a:xfrm>
            <a:off x="7404027" y="4142232"/>
            <a:ext cx="1362456" cy="548640"/>
          </a:xfrm>
          <a:prstGeom prst="rect">
            <a:avLst/>
          </a:prstGeom>
          <a:noFill/>
          <a:ln/>
        </p:spPr>
        <p:txBody>
          <a:bodyPr wrap="square" lIns="0" tIns="0" rIns="0" bIns="0" rtlCol="0" anchor="ctr"/>
          <a:lstStyle/>
          <a:p>
            <a:pPr algn="ctr" indent="0" marL="0">
              <a:lnSpc>
                <a:spcPct val="105000"/>
              </a:lnSpc>
              <a:buNone/>
            </a:pPr>
            <a:r>
              <a:rPr lang="en-US" sz="950" b="1" dirty="0">
                <a:solidFill>
                  <a:srgbClr val="0D0D0D"/>
                </a:solidFill>
                <a:latin typeface="Montserrat" pitchFamily="34" charset="0"/>
                <a:ea typeface="Montserrat" pitchFamily="34" charset="-122"/>
                <a:cs typeface="Montserrat" pitchFamily="34" charset="-120"/>
              </a:rPr>
              <a:t>Event Execution</a:t>
            </a:r>
            <a:endParaRPr lang="en-US" sz="950" dirty="0"/>
          </a:p>
        </p:txBody>
      </p:sp>
      <p:sp>
        <p:nvSpPr>
          <p:cNvPr id="29" name="Shape 21"/>
          <p:cNvSpPr/>
          <p:nvPr/>
        </p:nvSpPr>
        <p:spPr>
          <a:xfrm>
            <a:off x="8975489" y="3017520"/>
            <a:ext cx="960120" cy="960120"/>
          </a:xfrm>
          <a:prstGeom prst="ellipse">
            <a:avLst/>
          </a:prstGeom>
          <a:solidFill>
            <a:srgbClr val="A896D1"/>
          </a:solidFill>
          <a:ln/>
        </p:spPr>
      </p:sp>
      <p:pic>
        <p:nvPicPr>
          <p:cNvPr id="30" name="Image 6" descr="/home/claude/renis_gallery/icons/review_white.png">    </p:cNvPr>
          <p:cNvPicPr>
            <a:picLocks noChangeAspect="1"/>
          </p:cNvPicPr>
          <p:nvPr/>
        </p:nvPicPr>
        <p:blipFill>
          <a:blip r:embed="rId7"/>
          <a:stretch>
            <a:fillRect/>
          </a:stretch>
        </p:blipFill>
        <p:spPr>
          <a:xfrm>
            <a:off x="9244323" y="3286354"/>
            <a:ext cx="422453" cy="422453"/>
          </a:xfrm>
          <a:prstGeom prst="rect">
            <a:avLst/>
          </a:prstGeom>
        </p:spPr>
      </p:pic>
      <p:sp>
        <p:nvSpPr>
          <p:cNvPr id="31" name="Text 22"/>
          <p:cNvSpPr/>
          <p:nvPr/>
        </p:nvSpPr>
        <p:spPr>
          <a:xfrm>
            <a:off x="8975489" y="2560320"/>
            <a:ext cx="960120" cy="274320"/>
          </a:xfrm>
          <a:prstGeom prst="rect">
            <a:avLst/>
          </a:prstGeom>
          <a:noFill/>
          <a:ln/>
        </p:spPr>
        <p:txBody>
          <a:bodyPr wrap="square" lIns="0" tIns="0" rIns="0" bIns="0" rtlCol="0" anchor="ctr"/>
          <a:lstStyle/>
          <a:p>
            <a:pPr algn="ctr" indent="0" marL="0">
              <a:buNone/>
            </a:pPr>
            <a:r>
              <a:rPr lang="en-US" sz="1000" dirty="0">
                <a:solidFill>
                  <a:srgbClr val="8C8C8C"/>
                </a:solidFill>
                <a:latin typeface="Lato" pitchFamily="34" charset="0"/>
                <a:ea typeface="Lato" pitchFamily="34" charset="-122"/>
                <a:cs typeface="Lato" pitchFamily="34" charset="-120"/>
              </a:rPr>
              <a:t>07</a:t>
            </a:r>
            <a:endParaRPr lang="en-US" sz="1000" dirty="0"/>
          </a:p>
        </p:txBody>
      </p:sp>
      <p:sp>
        <p:nvSpPr>
          <p:cNvPr id="32" name="Text 23"/>
          <p:cNvSpPr/>
          <p:nvPr/>
        </p:nvSpPr>
        <p:spPr>
          <a:xfrm>
            <a:off x="8774321" y="4142232"/>
            <a:ext cx="1362456" cy="548640"/>
          </a:xfrm>
          <a:prstGeom prst="rect">
            <a:avLst/>
          </a:prstGeom>
          <a:noFill/>
          <a:ln/>
        </p:spPr>
        <p:txBody>
          <a:bodyPr wrap="square" lIns="0" tIns="0" rIns="0" bIns="0" rtlCol="0" anchor="ctr"/>
          <a:lstStyle/>
          <a:p>
            <a:pPr algn="ctr" indent="0" marL="0">
              <a:lnSpc>
                <a:spcPct val="105000"/>
              </a:lnSpc>
              <a:buNone/>
            </a:pPr>
            <a:r>
              <a:rPr lang="en-US" sz="950" b="1" dirty="0">
                <a:solidFill>
                  <a:srgbClr val="0D0D0D"/>
                </a:solidFill>
                <a:latin typeface="Montserrat" pitchFamily="34" charset="0"/>
                <a:ea typeface="Montserrat" pitchFamily="34" charset="-122"/>
                <a:cs typeface="Montserrat" pitchFamily="34" charset="-120"/>
              </a:rPr>
              <a:t>Post-Event Review</a:t>
            </a:r>
            <a:endParaRPr lang="en-US" sz="950" dirty="0"/>
          </a:p>
        </p:txBody>
      </p:sp>
      <p:sp>
        <p:nvSpPr>
          <p:cNvPr id="33" name="Shape 24"/>
          <p:cNvSpPr/>
          <p:nvPr/>
        </p:nvSpPr>
        <p:spPr>
          <a:xfrm>
            <a:off x="548640" y="5349240"/>
            <a:ext cx="9592056" cy="1417320"/>
          </a:xfrm>
          <a:prstGeom prst="roundRect">
            <a:avLst>
              <a:gd name="adj" fmla="val 5161"/>
            </a:avLst>
          </a:prstGeom>
          <a:solidFill>
            <a:srgbClr val="F4F0FA"/>
          </a:solidFill>
          <a:ln/>
        </p:spPr>
      </p:sp>
      <p:sp>
        <p:nvSpPr>
          <p:cNvPr id="34" name="Text 25"/>
          <p:cNvSpPr/>
          <p:nvPr/>
        </p:nvSpPr>
        <p:spPr>
          <a:xfrm>
            <a:off x="914400" y="5349240"/>
            <a:ext cx="8860536" cy="1417320"/>
          </a:xfrm>
          <a:prstGeom prst="rect">
            <a:avLst/>
          </a:prstGeom>
          <a:noFill/>
          <a:ln/>
        </p:spPr>
        <p:txBody>
          <a:bodyPr wrap="square" lIns="0" tIns="0" rIns="0" bIns="0" rtlCol="0" anchor="ctr"/>
          <a:lstStyle/>
          <a:p>
            <a:pPr algn="ctr" indent="0" marL="0">
              <a:lnSpc>
                <a:spcPct val="130000"/>
              </a:lnSpc>
              <a:buNone/>
            </a:pPr>
            <a:r>
              <a:rPr lang="en-US" sz="1250" i="1" dirty="0">
                <a:solidFill>
                  <a:srgbClr val="5B3E85"/>
                </a:solidFill>
                <a:latin typeface="Lato" pitchFamily="34" charset="0"/>
                <a:ea typeface="Lato" pitchFamily="34" charset="-122"/>
                <a:cs typeface="Lato" pitchFamily="34" charset="-120"/>
              </a:rPr>
              <a:t>Every engagement follows this structured process — from first enquiry to a documented post-event review — so clients always know what to expect and when.</a:t>
            </a:r>
            <a:endParaRPr lang="en-US" sz="1250" dirty="0"/>
          </a:p>
        </p:txBody>
      </p:sp>
      <p:sp>
        <p:nvSpPr>
          <p:cNvPr id="35" name="Text 26"/>
          <p:cNvSpPr/>
          <p:nvPr/>
        </p:nvSpPr>
        <p:spPr>
          <a:xfrm>
            <a:off x="548640" y="7178040"/>
            <a:ext cx="3657600" cy="274320"/>
          </a:xfrm>
          <a:prstGeom prst="rect">
            <a:avLst/>
          </a:prstGeom>
          <a:noFill/>
          <a:ln/>
        </p:spPr>
        <p:txBody>
          <a:bodyPr wrap="square" lIns="0" tIns="0" rIns="0" bIns="0" rtlCol="0" anchor="ctr"/>
          <a:lstStyle/>
          <a:p>
            <a:pPr algn="l" indent="0" marL="0">
              <a:buNone/>
            </a:pPr>
            <a:r>
              <a:rPr lang="en-US" sz="800" spc="200" kern="0" dirty="0">
                <a:solidFill>
                  <a:srgbClr val="B0A8C0"/>
                </a:solidFill>
                <a:latin typeface="Lato" pitchFamily="34" charset="0"/>
                <a:ea typeface="Lato" pitchFamily="34" charset="-122"/>
                <a:cs typeface="Lato" pitchFamily="34" charset="-120"/>
              </a:rPr>
              <a:t>RENI'S GALLERY LTD.</a:t>
            </a:r>
            <a:endParaRPr lang="en-US" sz="800" dirty="0"/>
          </a:p>
        </p:txBody>
      </p:sp>
      <p:sp>
        <p:nvSpPr>
          <p:cNvPr id="36" name="Text 27"/>
          <p:cNvSpPr/>
          <p:nvPr/>
        </p:nvSpPr>
        <p:spPr>
          <a:xfrm>
            <a:off x="9226296" y="7178040"/>
            <a:ext cx="914400" cy="274320"/>
          </a:xfrm>
          <a:prstGeom prst="rect">
            <a:avLst/>
          </a:prstGeom>
          <a:noFill/>
          <a:ln/>
        </p:spPr>
        <p:txBody>
          <a:bodyPr wrap="square" lIns="0" tIns="0" rIns="0" bIns="0" rtlCol="0" anchor="ctr"/>
          <a:lstStyle/>
          <a:p>
            <a:pPr algn="r" indent="0" marL="0">
              <a:buNone/>
            </a:pPr>
            <a:r>
              <a:rPr lang="en-US" sz="800" dirty="0">
                <a:solidFill>
                  <a:srgbClr val="B0A8C0"/>
                </a:solidFill>
                <a:latin typeface="Lato" pitchFamily="34" charset="0"/>
                <a:ea typeface="Lato" pitchFamily="34" charset="-122"/>
                <a:cs typeface="Lato" pitchFamily="34" charset="-120"/>
              </a:rPr>
              <a:t>05</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D0D0D"/>
        </a:solidFill>
      </p:bgPr>
    </p:bg>
    <p:spTree>
      <p:nvGrpSpPr>
        <p:cNvPr id="1" name=""/>
        <p:cNvGrpSpPr/>
        <p:nvPr/>
      </p:nvGrpSpPr>
      <p:grpSpPr>
        <a:xfrm>
          <a:off x="0" y="0"/>
          <a:ext cx="0" cy="0"/>
          <a:chOff x="0" y="0"/>
          <a:chExt cx="0" cy="0"/>
        </a:xfrm>
      </p:grpSpPr>
      <p:sp>
        <p:nvSpPr>
          <p:cNvPr id="2" name="Text 0"/>
          <p:cNvSpPr/>
          <p:nvPr/>
        </p:nvSpPr>
        <p:spPr>
          <a:xfrm>
            <a:off x="548640" y="502920"/>
            <a:ext cx="5486400" cy="320040"/>
          </a:xfrm>
          <a:prstGeom prst="rect">
            <a:avLst/>
          </a:prstGeom>
          <a:noFill/>
          <a:ln/>
        </p:spPr>
        <p:txBody>
          <a:bodyPr wrap="square" lIns="0" tIns="0" rIns="0" bIns="0" rtlCol="0" anchor="ctr"/>
          <a:lstStyle/>
          <a:p>
            <a:pPr algn="l" indent="0" marL="0">
              <a:buNone/>
            </a:pPr>
            <a:r>
              <a:rPr lang="en-US" sz="1200" b="1" spc="300" kern="0" dirty="0">
                <a:solidFill>
                  <a:srgbClr val="A896D1"/>
                </a:solidFill>
                <a:latin typeface="Lato" pitchFamily="34" charset="0"/>
                <a:ea typeface="Lato" pitchFamily="34" charset="-122"/>
                <a:cs typeface="Lato" pitchFamily="34" charset="-120"/>
              </a:rPr>
              <a:t>WHERE WE WORK</a:t>
            </a:r>
            <a:endParaRPr lang="en-US" sz="1200" dirty="0"/>
          </a:p>
        </p:txBody>
      </p:sp>
      <p:sp>
        <p:nvSpPr>
          <p:cNvPr id="3" name="Text 1"/>
          <p:cNvSpPr/>
          <p:nvPr/>
        </p:nvSpPr>
        <p:spPr>
          <a:xfrm>
            <a:off x="548640" y="822960"/>
            <a:ext cx="8229600" cy="502920"/>
          </a:xfrm>
          <a:prstGeom prst="rect">
            <a:avLst/>
          </a:prstGeom>
          <a:noFill/>
          <a:ln/>
        </p:spPr>
        <p:txBody>
          <a:bodyPr wrap="square" lIns="0" tIns="0" rIns="0" bIns="0" rtlCol="0" anchor="ctr"/>
          <a:lstStyle/>
          <a:p>
            <a:pPr indent="0" marL="0">
              <a:buNone/>
            </a:pPr>
            <a:r>
              <a:rPr lang="en-US" sz="2600" b="1" dirty="0">
                <a:solidFill>
                  <a:srgbClr val="FFFFFF"/>
                </a:solidFill>
                <a:latin typeface="Montserrat" pitchFamily="34" charset="0"/>
                <a:ea typeface="Montserrat" pitchFamily="34" charset="-122"/>
                <a:cs typeface="Montserrat" pitchFamily="34" charset="-120"/>
              </a:rPr>
              <a:t>Industries We Serve</a:t>
            </a:r>
            <a:endParaRPr lang="en-US" sz="2600" dirty="0"/>
          </a:p>
        </p:txBody>
      </p:sp>
      <p:sp>
        <p:nvSpPr>
          <p:cNvPr id="4" name="Shape 2"/>
          <p:cNvSpPr/>
          <p:nvPr/>
        </p:nvSpPr>
        <p:spPr>
          <a:xfrm>
            <a:off x="548640" y="1737360"/>
            <a:ext cx="2192274" cy="1417320"/>
          </a:xfrm>
          <a:prstGeom prst="roundRect">
            <a:avLst>
              <a:gd name="adj" fmla="val 4516"/>
            </a:avLst>
          </a:prstGeom>
          <a:solidFill>
            <a:srgbClr val="171717"/>
          </a:solidFill>
          <a:ln w="9525">
            <a:solidFill>
              <a:srgbClr val="2A2A2A"/>
            </a:solidFill>
            <a:prstDash val="solid"/>
          </a:ln>
        </p:spPr>
      </p:sp>
      <p:sp>
        <p:nvSpPr>
          <p:cNvPr id="5" name="Shape 3"/>
          <p:cNvSpPr/>
          <p:nvPr/>
        </p:nvSpPr>
        <p:spPr>
          <a:xfrm>
            <a:off x="1416177" y="1938528"/>
            <a:ext cx="457200" cy="457200"/>
          </a:xfrm>
          <a:prstGeom prst="ellipse">
            <a:avLst/>
          </a:prstGeom>
          <a:solidFill>
            <a:srgbClr val="241C33"/>
          </a:solidFill>
          <a:ln/>
        </p:spPr>
      </p:sp>
      <p:pic>
        <p:nvPicPr>
          <p:cNvPr id="6" name="Image 0" descr="/home/claude/renis_gallery/icons/ind_corporate_lilac.png">    </p:cNvPr>
          <p:cNvPicPr>
            <a:picLocks noChangeAspect="1"/>
          </p:cNvPicPr>
          <p:nvPr/>
        </p:nvPicPr>
        <p:blipFill>
          <a:blip r:embed="rId1"/>
          <a:stretch>
            <a:fillRect/>
          </a:stretch>
        </p:blipFill>
        <p:spPr>
          <a:xfrm>
            <a:off x="1535049" y="2057400"/>
            <a:ext cx="219456" cy="219456"/>
          </a:xfrm>
          <a:prstGeom prst="rect">
            <a:avLst/>
          </a:prstGeom>
        </p:spPr>
      </p:pic>
      <p:sp>
        <p:nvSpPr>
          <p:cNvPr id="7" name="Text 4"/>
          <p:cNvSpPr/>
          <p:nvPr/>
        </p:nvSpPr>
        <p:spPr>
          <a:xfrm>
            <a:off x="640080" y="248716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Corporate</a:t>
            </a:r>
            <a:endParaRPr lang="en-US" sz="1050" dirty="0"/>
          </a:p>
        </p:txBody>
      </p:sp>
      <p:sp>
        <p:nvSpPr>
          <p:cNvPr id="8" name="Shape 5"/>
          <p:cNvSpPr/>
          <p:nvPr/>
        </p:nvSpPr>
        <p:spPr>
          <a:xfrm>
            <a:off x="3015234" y="1737360"/>
            <a:ext cx="2192274" cy="1417320"/>
          </a:xfrm>
          <a:prstGeom prst="roundRect">
            <a:avLst>
              <a:gd name="adj" fmla="val 4516"/>
            </a:avLst>
          </a:prstGeom>
          <a:solidFill>
            <a:srgbClr val="171717"/>
          </a:solidFill>
          <a:ln w="9525">
            <a:solidFill>
              <a:srgbClr val="2A2A2A"/>
            </a:solidFill>
            <a:prstDash val="solid"/>
          </a:ln>
        </p:spPr>
      </p:sp>
      <p:sp>
        <p:nvSpPr>
          <p:cNvPr id="9" name="Shape 6"/>
          <p:cNvSpPr/>
          <p:nvPr/>
        </p:nvSpPr>
        <p:spPr>
          <a:xfrm>
            <a:off x="3882771" y="1938528"/>
            <a:ext cx="457200" cy="457200"/>
          </a:xfrm>
          <a:prstGeom prst="ellipse">
            <a:avLst/>
          </a:prstGeom>
          <a:solidFill>
            <a:srgbClr val="241C33"/>
          </a:solidFill>
          <a:ln/>
        </p:spPr>
      </p:sp>
      <p:pic>
        <p:nvPicPr>
          <p:cNvPr id="10" name="Image 1" descr="/home/claude/renis_gallery/icons/ind_finance_lilac.png">    </p:cNvPr>
          <p:cNvPicPr>
            <a:picLocks noChangeAspect="1"/>
          </p:cNvPicPr>
          <p:nvPr/>
        </p:nvPicPr>
        <p:blipFill>
          <a:blip r:embed="rId2"/>
          <a:stretch>
            <a:fillRect/>
          </a:stretch>
        </p:blipFill>
        <p:spPr>
          <a:xfrm>
            <a:off x="4001643" y="2057400"/>
            <a:ext cx="219456" cy="219456"/>
          </a:xfrm>
          <a:prstGeom prst="rect">
            <a:avLst/>
          </a:prstGeom>
        </p:spPr>
      </p:pic>
      <p:sp>
        <p:nvSpPr>
          <p:cNvPr id="11" name="Text 7"/>
          <p:cNvSpPr/>
          <p:nvPr/>
        </p:nvSpPr>
        <p:spPr>
          <a:xfrm>
            <a:off x="3106674" y="248716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Financial Institutions</a:t>
            </a:r>
            <a:endParaRPr lang="en-US" sz="1050" dirty="0"/>
          </a:p>
        </p:txBody>
      </p:sp>
      <p:sp>
        <p:nvSpPr>
          <p:cNvPr id="12" name="Shape 8"/>
          <p:cNvSpPr/>
          <p:nvPr/>
        </p:nvSpPr>
        <p:spPr>
          <a:xfrm>
            <a:off x="5481828" y="1737360"/>
            <a:ext cx="2192274" cy="1417320"/>
          </a:xfrm>
          <a:prstGeom prst="roundRect">
            <a:avLst>
              <a:gd name="adj" fmla="val 4516"/>
            </a:avLst>
          </a:prstGeom>
          <a:solidFill>
            <a:srgbClr val="171717"/>
          </a:solidFill>
          <a:ln w="9525">
            <a:solidFill>
              <a:srgbClr val="2A2A2A"/>
            </a:solidFill>
            <a:prstDash val="solid"/>
          </a:ln>
        </p:spPr>
      </p:sp>
      <p:sp>
        <p:nvSpPr>
          <p:cNvPr id="13" name="Shape 9"/>
          <p:cNvSpPr/>
          <p:nvPr/>
        </p:nvSpPr>
        <p:spPr>
          <a:xfrm>
            <a:off x="6349365" y="1938528"/>
            <a:ext cx="457200" cy="457200"/>
          </a:xfrm>
          <a:prstGeom prst="ellipse">
            <a:avLst/>
          </a:prstGeom>
          <a:solidFill>
            <a:srgbClr val="241C33"/>
          </a:solidFill>
          <a:ln/>
        </p:spPr>
      </p:sp>
      <p:pic>
        <p:nvPicPr>
          <p:cNvPr id="14" name="Image 2" descr="/home/claude/renis_gallery/icons/ind_gov_lilac.png">    </p:cNvPr>
          <p:cNvPicPr>
            <a:picLocks noChangeAspect="1"/>
          </p:cNvPicPr>
          <p:nvPr/>
        </p:nvPicPr>
        <p:blipFill>
          <a:blip r:embed="rId3"/>
          <a:stretch>
            <a:fillRect/>
          </a:stretch>
        </p:blipFill>
        <p:spPr>
          <a:xfrm>
            <a:off x="6468237" y="2057400"/>
            <a:ext cx="219456" cy="219456"/>
          </a:xfrm>
          <a:prstGeom prst="rect">
            <a:avLst/>
          </a:prstGeom>
        </p:spPr>
      </p:pic>
      <p:sp>
        <p:nvSpPr>
          <p:cNvPr id="15" name="Text 10"/>
          <p:cNvSpPr/>
          <p:nvPr/>
        </p:nvSpPr>
        <p:spPr>
          <a:xfrm>
            <a:off x="5573268" y="248716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Government</a:t>
            </a:r>
            <a:endParaRPr lang="en-US" sz="1050" dirty="0"/>
          </a:p>
        </p:txBody>
      </p:sp>
      <p:sp>
        <p:nvSpPr>
          <p:cNvPr id="16" name="Shape 11"/>
          <p:cNvSpPr/>
          <p:nvPr/>
        </p:nvSpPr>
        <p:spPr>
          <a:xfrm>
            <a:off x="7948422" y="1737360"/>
            <a:ext cx="2192274" cy="1417320"/>
          </a:xfrm>
          <a:prstGeom prst="roundRect">
            <a:avLst>
              <a:gd name="adj" fmla="val 4516"/>
            </a:avLst>
          </a:prstGeom>
          <a:solidFill>
            <a:srgbClr val="171717"/>
          </a:solidFill>
          <a:ln w="9525">
            <a:solidFill>
              <a:srgbClr val="2A2A2A"/>
            </a:solidFill>
            <a:prstDash val="solid"/>
          </a:ln>
        </p:spPr>
      </p:sp>
      <p:sp>
        <p:nvSpPr>
          <p:cNvPr id="17" name="Shape 12"/>
          <p:cNvSpPr/>
          <p:nvPr/>
        </p:nvSpPr>
        <p:spPr>
          <a:xfrm>
            <a:off x="8815959" y="1938528"/>
            <a:ext cx="457200" cy="457200"/>
          </a:xfrm>
          <a:prstGeom prst="ellipse">
            <a:avLst/>
          </a:prstGeom>
          <a:solidFill>
            <a:srgbClr val="241C33"/>
          </a:solidFill>
          <a:ln/>
        </p:spPr>
      </p:sp>
      <p:pic>
        <p:nvPicPr>
          <p:cNvPr id="18" name="Image 3" descr="/home/claude/renis_gallery/icons/ind_ngo_lilac.png">    </p:cNvPr>
          <p:cNvPicPr>
            <a:picLocks noChangeAspect="1"/>
          </p:cNvPicPr>
          <p:nvPr/>
        </p:nvPicPr>
        <p:blipFill>
          <a:blip r:embed="rId4"/>
          <a:stretch>
            <a:fillRect/>
          </a:stretch>
        </p:blipFill>
        <p:spPr>
          <a:xfrm>
            <a:off x="8934831" y="2057400"/>
            <a:ext cx="219456" cy="219456"/>
          </a:xfrm>
          <a:prstGeom prst="rect">
            <a:avLst/>
          </a:prstGeom>
        </p:spPr>
      </p:pic>
      <p:sp>
        <p:nvSpPr>
          <p:cNvPr id="19" name="Text 13"/>
          <p:cNvSpPr/>
          <p:nvPr/>
        </p:nvSpPr>
        <p:spPr>
          <a:xfrm>
            <a:off x="8039862" y="248716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NGOs</a:t>
            </a:r>
            <a:endParaRPr lang="en-US" sz="1050" dirty="0"/>
          </a:p>
        </p:txBody>
      </p:sp>
      <p:sp>
        <p:nvSpPr>
          <p:cNvPr id="20" name="Shape 14"/>
          <p:cNvSpPr/>
          <p:nvPr/>
        </p:nvSpPr>
        <p:spPr>
          <a:xfrm>
            <a:off x="548640" y="3383280"/>
            <a:ext cx="2192274" cy="1417320"/>
          </a:xfrm>
          <a:prstGeom prst="roundRect">
            <a:avLst>
              <a:gd name="adj" fmla="val 4516"/>
            </a:avLst>
          </a:prstGeom>
          <a:solidFill>
            <a:srgbClr val="171717"/>
          </a:solidFill>
          <a:ln w="9525">
            <a:solidFill>
              <a:srgbClr val="2A2A2A"/>
            </a:solidFill>
            <a:prstDash val="solid"/>
          </a:ln>
        </p:spPr>
      </p:sp>
      <p:sp>
        <p:nvSpPr>
          <p:cNvPr id="21" name="Shape 15"/>
          <p:cNvSpPr/>
          <p:nvPr/>
        </p:nvSpPr>
        <p:spPr>
          <a:xfrm>
            <a:off x="1416177" y="3584448"/>
            <a:ext cx="457200" cy="457200"/>
          </a:xfrm>
          <a:prstGeom prst="ellipse">
            <a:avLst/>
          </a:prstGeom>
          <a:solidFill>
            <a:srgbClr val="241C33"/>
          </a:solidFill>
          <a:ln/>
        </p:spPr>
      </p:sp>
      <p:pic>
        <p:nvPicPr>
          <p:cNvPr id="22" name="Image 4" descr="/home/claude/renis_gallery/icons/ind_edu_lilac.png">    </p:cNvPr>
          <p:cNvPicPr>
            <a:picLocks noChangeAspect="1"/>
          </p:cNvPicPr>
          <p:nvPr/>
        </p:nvPicPr>
        <p:blipFill>
          <a:blip r:embed="rId5"/>
          <a:stretch>
            <a:fillRect/>
          </a:stretch>
        </p:blipFill>
        <p:spPr>
          <a:xfrm>
            <a:off x="1535049" y="3703320"/>
            <a:ext cx="219456" cy="219456"/>
          </a:xfrm>
          <a:prstGeom prst="rect">
            <a:avLst/>
          </a:prstGeom>
        </p:spPr>
      </p:pic>
      <p:sp>
        <p:nvSpPr>
          <p:cNvPr id="23" name="Text 16"/>
          <p:cNvSpPr/>
          <p:nvPr/>
        </p:nvSpPr>
        <p:spPr>
          <a:xfrm>
            <a:off x="640080" y="413308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Educational Institutions</a:t>
            </a:r>
            <a:endParaRPr lang="en-US" sz="1050" dirty="0"/>
          </a:p>
        </p:txBody>
      </p:sp>
      <p:sp>
        <p:nvSpPr>
          <p:cNvPr id="24" name="Shape 17"/>
          <p:cNvSpPr/>
          <p:nvPr/>
        </p:nvSpPr>
        <p:spPr>
          <a:xfrm>
            <a:off x="3015234" y="3383280"/>
            <a:ext cx="2192274" cy="1417320"/>
          </a:xfrm>
          <a:prstGeom prst="roundRect">
            <a:avLst>
              <a:gd name="adj" fmla="val 4516"/>
            </a:avLst>
          </a:prstGeom>
          <a:solidFill>
            <a:srgbClr val="171717"/>
          </a:solidFill>
          <a:ln w="9525">
            <a:solidFill>
              <a:srgbClr val="2A2A2A"/>
            </a:solidFill>
            <a:prstDash val="solid"/>
          </a:ln>
        </p:spPr>
      </p:sp>
      <p:sp>
        <p:nvSpPr>
          <p:cNvPr id="25" name="Shape 18"/>
          <p:cNvSpPr/>
          <p:nvPr/>
        </p:nvSpPr>
        <p:spPr>
          <a:xfrm>
            <a:off x="3882771" y="3584448"/>
            <a:ext cx="457200" cy="457200"/>
          </a:xfrm>
          <a:prstGeom prst="ellipse">
            <a:avLst/>
          </a:prstGeom>
          <a:solidFill>
            <a:srgbClr val="241C33"/>
          </a:solidFill>
          <a:ln/>
        </p:spPr>
      </p:sp>
      <p:pic>
        <p:nvPicPr>
          <p:cNvPr id="26" name="Image 5" descr="/home/claude/renis_gallery/icons/ind_hotel_lilac.png">    </p:cNvPr>
          <p:cNvPicPr>
            <a:picLocks noChangeAspect="1"/>
          </p:cNvPicPr>
          <p:nvPr/>
        </p:nvPicPr>
        <p:blipFill>
          <a:blip r:embed="rId6"/>
          <a:stretch>
            <a:fillRect/>
          </a:stretch>
        </p:blipFill>
        <p:spPr>
          <a:xfrm>
            <a:off x="4001643" y="3703320"/>
            <a:ext cx="219456" cy="219456"/>
          </a:xfrm>
          <a:prstGeom prst="rect">
            <a:avLst/>
          </a:prstGeom>
        </p:spPr>
      </p:pic>
      <p:sp>
        <p:nvSpPr>
          <p:cNvPr id="27" name="Text 19"/>
          <p:cNvSpPr/>
          <p:nvPr/>
        </p:nvSpPr>
        <p:spPr>
          <a:xfrm>
            <a:off x="3106674" y="413308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Hotels</a:t>
            </a:r>
            <a:endParaRPr lang="en-US" sz="1050" dirty="0"/>
          </a:p>
        </p:txBody>
      </p:sp>
      <p:sp>
        <p:nvSpPr>
          <p:cNvPr id="28" name="Shape 20"/>
          <p:cNvSpPr/>
          <p:nvPr/>
        </p:nvSpPr>
        <p:spPr>
          <a:xfrm>
            <a:off x="5481828" y="3383280"/>
            <a:ext cx="2192274" cy="1417320"/>
          </a:xfrm>
          <a:prstGeom prst="roundRect">
            <a:avLst>
              <a:gd name="adj" fmla="val 4516"/>
            </a:avLst>
          </a:prstGeom>
          <a:solidFill>
            <a:srgbClr val="171717"/>
          </a:solidFill>
          <a:ln w="9525">
            <a:solidFill>
              <a:srgbClr val="2A2A2A"/>
            </a:solidFill>
            <a:prstDash val="solid"/>
          </a:ln>
        </p:spPr>
      </p:sp>
      <p:sp>
        <p:nvSpPr>
          <p:cNvPr id="29" name="Shape 21"/>
          <p:cNvSpPr/>
          <p:nvPr/>
        </p:nvSpPr>
        <p:spPr>
          <a:xfrm>
            <a:off x="6349365" y="3584448"/>
            <a:ext cx="457200" cy="457200"/>
          </a:xfrm>
          <a:prstGeom prst="ellipse">
            <a:avLst/>
          </a:prstGeom>
          <a:solidFill>
            <a:srgbClr val="241C33"/>
          </a:solidFill>
          <a:ln/>
        </p:spPr>
      </p:sp>
      <p:pic>
        <p:nvPicPr>
          <p:cNvPr id="30" name="Image 6" descr="/home/claude/renis_gallery/icons/ind_luxury_lilac.png">    </p:cNvPr>
          <p:cNvPicPr>
            <a:picLocks noChangeAspect="1"/>
          </p:cNvPicPr>
          <p:nvPr/>
        </p:nvPicPr>
        <p:blipFill>
          <a:blip r:embed="rId7"/>
          <a:stretch>
            <a:fillRect/>
          </a:stretch>
        </p:blipFill>
        <p:spPr>
          <a:xfrm>
            <a:off x="6468237" y="3703320"/>
            <a:ext cx="219456" cy="219456"/>
          </a:xfrm>
          <a:prstGeom prst="rect">
            <a:avLst/>
          </a:prstGeom>
        </p:spPr>
      </p:pic>
      <p:sp>
        <p:nvSpPr>
          <p:cNvPr id="31" name="Text 22"/>
          <p:cNvSpPr/>
          <p:nvPr/>
        </p:nvSpPr>
        <p:spPr>
          <a:xfrm>
            <a:off x="5573268" y="413308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Luxury Brands</a:t>
            </a:r>
            <a:endParaRPr lang="en-US" sz="1050" dirty="0"/>
          </a:p>
        </p:txBody>
      </p:sp>
      <p:sp>
        <p:nvSpPr>
          <p:cNvPr id="32" name="Shape 23"/>
          <p:cNvSpPr/>
          <p:nvPr/>
        </p:nvSpPr>
        <p:spPr>
          <a:xfrm>
            <a:off x="7948422" y="3383280"/>
            <a:ext cx="2192274" cy="1417320"/>
          </a:xfrm>
          <a:prstGeom prst="roundRect">
            <a:avLst>
              <a:gd name="adj" fmla="val 4516"/>
            </a:avLst>
          </a:prstGeom>
          <a:solidFill>
            <a:srgbClr val="171717"/>
          </a:solidFill>
          <a:ln w="9525">
            <a:solidFill>
              <a:srgbClr val="2A2A2A"/>
            </a:solidFill>
            <a:prstDash val="solid"/>
          </a:ln>
        </p:spPr>
      </p:sp>
      <p:sp>
        <p:nvSpPr>
          <p:cNvPr id="33" name="Shape 24"/>
          <p:cNvSpPr/>
          <p:nvPr/>
        </p:nvSpPr>
        <p:spPr>
          <a:xfrm>
            <a:off x="8815959" y="3584448"/>
            <a:ext cx="457200" cy="457200"/>
          </a:xfrm>
          <a:prstGeom prst="ellipse">
            <a:avLst/>
          </a:prstGeom>
          <a:solidFill>
            <a:srgbClr val="241C33"/>
          </a:solidFill>
          <a:ln/>
        </p:spPr>
      </p:sp>
      <p:pic>
        <p:nvPicPr>
          <p:cNvPr id="34" name="Image 7" descr="/home/claude/renis_gallery/icons/ind_conf_lilac.png">    </p:cNvPr>
          <p:cNvPicPr>
            <a:picLocks noChangeAspect="1"/>
          </p:cNvPicPr>
          <p:nvPr/>
        </p:nvPicPr>
        <p:blipFill>
          <a:blip r:embed="rId8"/>
          <a:stretch>
            <a:fillRect/>
          </a:stretch>
        </p:blipFill>
        <p:spPr>
          <a:xfrm>
            <a:off x="8934831" y="3703320"/>
            <a:ext cx="219456" cy="219456"/>
          </a:xfrm>
          <a:prstGeom prst="rect">
            <a:avLst/>
          </a:prstGeom>
        </p:spPr>
      </p:pic>
      <p:sp>
        <p:nvSpPr>
          <p:cNvPr id="35" name="Text 25"/>
          <p:cNvSpPr/>
          <p:nvPr/>
        </p:nvSpPr>
        <p:spPr>
          <a:xfrm>
            <a:off x="8039862" y="413308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Conferences</a:t>
            </a:r>
            <a:endParaRPr lang="en-US" sz="1050" dirty="0"/>
          </a:p>
        </p:txBody>
      </p:sp>
      <p:sp>
        <p:nvSpPr>
          <p:cNvPr id="36" name="Shape 26"/>
          <p:cNvSpPr/>
          <p:nvPr/>
        </p:nvSpPr>
        <p:spPr>
          <a:xfrm>
            <a:off x="548640" y="5029200"/>
            <a:ext cx="2192274" cy="1417320"/>
          </a:xfrm>
          <a:prstGeom prst="roundRect">
            <a:avLst>
              <a:gd name="adj" fmla="val 4516"/>
            </a:avLst>
          </a:prstGeom>
          <a:solidFill>
            <a:srgbClr val="171717"/>
          </a:solidFill>
          <a:ln w="9525">
            <a:solidFill>
              <a:srgbClr val="2A2A2A"/>
            </a:solidFill>
            <a:prstDash val="solid"/>
          </a:ln>
        </p:spPr>
      </p:sp>
      <p:sp>
        <p:nvSpPr>
          <p:cNvPr id="37" name="Shape 27"/>
          <p:cNvSpPr/>
          <p:nvPr/>
        </p:nvSpPr>
        <p:spPr>
          <a:xfrm>
            <a:off x="1416177" y="5230368"/>
            <a:ext cx="457200" cy="457200"/>
          </a:xfrm>
          <a:prstGeom prst="ellipse">
            <a:avLst/>
          </a:prstGeom>
          <a:solidFill>
            <a:srgbClr val="241C33"/>
          </a:solidFill>
          <a:ln/>
        </p:spPr>
      </p:sp>
      <p:pic>
        <p:nvPicPr>
          <p:cNvPr id="38" name="Image 8" descr="/home/claude/renis_gallery/icons/ind_sports_lilac.png">    </p:cNvPr>
          <p:cNvPicPr>
            <a:picLocks noChangeAspect="1"/>
          </p:cNvPicPr>
          <p:nvPr/>
        </p:nvPicPr>
        <p:blipFill>
          <a:blip r:embed="rId9"/>
          <a:stretch>
            <a:fillRect/>
          </a:stretch>
        </p:blipFill>
        <p:spPr>
          <a:xfrm>
            <a:off x="1535049" y="5349240"/>
            <a:ext cx="219456" cy="219456"/>
          </a:xfrm>
          <a:prstGeom prst="rect">
            <a:avLst/>
          </a:prstGeom>
        </p:spPr>
      </p:pic>
      <p:sp>
        <p:nvSpPr>
          <p:cNvPr id="39" name="Text 28"/>
          <p:cNvSpPr/>
          <p:nvPr/>
        </p:nvSpPr>
        <p:spPr>
          <a:xfrm>
            <a:off x="640080" y="577900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Sports Events</a:t>
            </a:r>
            <a:endParaRPr lang="en-US" sz="1050" dirty="0"/>
          </a:p>
        </p:txBody>
      </p:sp>
      <p:sp>
        <p:nvSpPr>
          <p:cNvPr id="40" name="Shape 29"/>
          <p:cNvSpPr/>
          <p:nvPr/>
        </p:nvSpPr>
        <p:spPr>
          <a:xfrm>
            <a:off x="3015234" y="5029200"/>
            <a:ext cx="2192274" cy="1417320"/>
          </a:xfrm>
          <a:prstGeom prst="roundRect">
            <a:avLst>
              <a:gd name="adj" fmla="val 4516"/>
            </a:avLst>
          </a:prstGeom>
          <a:solidFill>
            <a:srgbClr val="171717"/>
          </a:solidFill>
          <a:ln w="9525">
            <a:solidFill>
              <a:srgbClr val="2A2A2A"/>
            </a:solidFill>
            <a:prstDash val="solid"/>
          </a:ln>
        </p:spPr>
      </p:sp>
      <p:sp>
        <p:nvSpPr>
          <p:cNvPr id="41" name="Shape 30"/>
          <p:cNvSpPr/>
          <p:nvPr/>
        </p:nvSpPr>
        <p:spPr>
          <a:xfrm>
            <a:off x="3882771" y="5230368"/>
            <a:ext cx="457200" cy="457200"/>
          </a:xfrm>
          <a:prstGeom prst="ellipse">
            <a:avLst/>
          </a:prstGeom>
          <a:solidFill>
            <a:srgbClr val="241C33"/>
          </a:solidFill>
          <a:ln/>
        </p:spPr>
      </p:sp>
      <p:pic>
        <p:nvPicPr>
          <p:cNvPr id="42" name="Image 9" descr="/home/claude/renis_gallery/icons/ind_wedding_lilac.png">    </p:cNvPr>
          <p:cNvPicPr>
            <a:picLocks noChangeAspect="1"/>
          </p:cNvPicPr>
          <p:nvPr/>
        </p:nvPicPr>
        <p:blipFill>
          <a:blip r:embed="rId10"/>
          <a:stretch>
            <a:fillRect/>
          </a:stretch>
        </p:blipFill>
        <p:spPr>
          <a:xfrm>
            <a:off x="4001643" y="5349240"/>
            <a:ext cx="219456" cy="219456"/>
          </a:xfrm>
          <a:prstGeom prst="rect">
            <a:avLst/>
          </a:prstGeom>
        </p:spPr>
      </p:pic>
      <p:sp>
        <p:nvSpPr>
          <p:cNvPr id="43" name="Text 31"/>
          <p:cNvSpPr/>
          <p:nvPr/>
        </p:nvSpPr>
        <p:spPr>
          <a:xfrm>
            <a:off x="3106674" y="577900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Weddings</a:t>
            </a:r>
            <a:endParaRPr lang="en-US" sz="1050" dirty="0"/>
          </a:p>
        </p:txBody>
      </p:sp>
      <p:sp>
        <p:nvSpPr>
          <p:cNvPr id="44" name="Shape 32"/>
          <p:cNvSpPr/>
          <p:nvPr/>
        </p:nvSpPr>
        <p:spPr>
          <a:xfrm>
            <a:off x="5481828" y="5029200"/>
            <a:ext cx="2192274" cy="1417320"/>
          </a:xfrm>
          <a:prstGeom prst="roundRect">
            <a:avLst>
              <a:gd name="adj" fmla="val 4516"/>
            </a:avLst>
          </a:prstGeom>
          <a:solidFill>
            <a:srgbClr val="171717"/>
          </a:solidFill>
          <a:ln w="9525">
            <a:solidFill>
              <a:srgbClr val="2A2A2A"/>
            </a:solidFill>
            <a:prstDash val="solid"/>
          </a:ln>
        </p:spPr>
      </p:sp>
      <p:sp>
        <p:nvSpPr>
          <p:cNvPr id="45" name="Shape 33"/>
          <p:cNvSpPr/>
          <p:nvPr/>
        </p:nvSpPr>
        <p:spPr>
          <a:xfrm>
            <a:off x="6349365" y="5230368"/>
            <a:ext cx="457200" cy="457200"/>
          </a:xfrm>
          <a:prstGeom prst="ellipse">
            <a:avLst/>
          </a:prstGeom>
          <a:solidFill>
            <a:srgbClr val="241C33"/>
          </a:solidFill>
          <a:ln/>
        </p:spPr>
      </p:sp>
      <p:pic>
        <p:nvPicPr>
          <p:cNvPr id="46" name="Image 10" descr="/home/claude/renis_gallery/icons/ind_private_lilac.png">    </p:cNvPr>
          <p:cNvPicPr>
            <a:picLocks noChangeAspect="1"/>
          </p:cNvPicPr>
          <p:nvPr/>
        </p:nvPicPr>
        <p:blipFill>
          <a:blip r:embed="rId11"/>
          <a:stretch>
            <a:fillRect/>
          </a:stretch>
        </p:blipFill>
        <p:spPr>
          <a:xfrm>
            <a:off x="6468237" y="5349240"/>
            <a:ext cx="219456" cy="219456"/>
          </a:xfrm>
          <a:prstGeom prst="rect">
            <a:avLst/>
          </a:prstGeom>
        </p:spPr>
      </p:pic>
      <p:sp>
        <p:nvSpPr>
          <p:cNvPr id="47" name="Text 34"/>
          <p:cNvSpPr/>
          <p:nvPr/>
        </p:nvSpPr>
        <p:spPr>
          <a:xfrm>
            <a:off x="5573268" y="5779008"/>
            <a:ext cx="2009394" cy="548640"/>
          </a:xfrm>
          <a:prstGeom prst="rect">
            <a:avLst/>
          </a:prstGeom>
          <a:noFill/>
          <a:ln/>
        </p:spPr>
        <p:txBody>
          <a:bodyPr wrap="square" lIns="0" tIns="0" rIns="0" bIns="0" rtlCol="0" anchor="ctr"/>
          <a:lstStyle/>
          <a:p>
            <a:pPr algn="ctr" indent="0" marL="0">
              <a:lnSpc>
                <a:spcPct val="110000"/>
              </a:lnSpc>
              <a:buNone/>
            </a:pPr>
            <a:r>
              <a:rPr lang="en-US" sz="1050" b="1" dirty="0">
                <a:solidFill>
                  <a:srgbClr val="FFFFFF"/>
                </a:solidFill>
                <a:latin typeface="Lato" pitchFamily="34" charset="0"/>
                <a:ea typeface="Lato" pitchFamily="34" charset="-122"/>
                <a:cs typeface="Lato" pitchFamily="34" charset="-120"/>
              </a:rPr>
              <a:t>Private Events</a:t>
            </a:r>
            <a:endParaRPr lang="en-US" sz="1050" dirty="0"/>
          </a:p>
        </p:txBody>
      </p:sp>
      <p:sp>
        <p:nvSpPr>
          <p:cNvPr id="48" name="Shape 35"/>
          <p:cNvSpPr/>
          <p:nvPr/>
        </p:nvSpPr>
        <p:spPr>
          <a:xfrm>
            <a:off x="7948422" y="5029200"/>
            <a:ext cx="2192274" cy="1417320"/>
          </a:xfrm>
          <a:prstGeom prst="roundRect">
            <a:avLst>
              <a:gd name="adj" fmla="val 4516"/>
            </a:avLst>
          </a:prstGeom>
          <a:solidFill>
            <a:srgbClr val="A896D1"/>
          </a:solidFill>
          <a:ln/>
        </p:spPr>
      </p:sp>
      <p:sp>
        <p:nvSpPr>
          <p:cNvPr id="49" name="Text 36"/>
          <p:cNvSpPr/>
          <p:nvPr/>
        </p:nvSpPr>
        <p:spPr>
          <a:xfrm>
            <a:off x="8085582" y="5029200"/>
            <a:ext cx="1917954" cy="1417320"/>
          </a:xfrm>
          <a:prstGeom prst="rect">
            <a:avLst/>
          </a:prstGeom>
          <a:noFill/>
          <a:ln/>
        </p:spPr>
        <p:txBody>
          <a:bodyPr wrap="square" lIns="0" tIns="0" rIns="0" bIns="0" rtlCol="0" anchor="ctr"/>
          <a:lstStyle/>
          <a:p>
            <a:pPr algn="ctr" indent="0" marL="0">
              <a:lnSpc>
                <a:spcPct val="115000"/>
              </a:lnSpc>
              <a:buNone/>
            </a:pPr>
            <a:r>
              <a:rPr lang="en-US" sz="1150" b="1" i="1" dirty="0">
                <a:solidFill>
                  <a:srgbClr val="FFFFFF"/>
                </a:solidFill>
                <a:latin typeface="Montserrat" pitchFamily="34" charset="0"/>
                <a:ea typeface="Montserrat" pitchFamily="34" charset="-122"/>
                <a:cs typeface="Montserrat" pitchFamily="34" charset="-120"/>
              </a:rPr>
              <a:t>...and every</a:t>
            </a:r>
            <a:endParaRPr lang="en-US" sz="1150" dirty="0"/>
          </a:p>
          <a:p>
            <a:pPr algn="ctr" indent="0" marL="0">
              <a:lnSpc>
                <a:spcPct val="115000"/>
              </a:lnSpc>
              <a:buNone/>
            </a:pPr>
            <a:r>
              <a:rPr lang="en-US" sz="1150" b="1" i="1" dirty="0">
                <a:solidFill>
                  <a:srgbClr val="FFFFFF"/>
                </a:solidFill>
                <a:latin typeface="Montserrat" pitchFamily="34" charset="0"/>
                <a:ea typeface="Montserrat" pitchFamily="34" charset="-122"/>
                <a:cs typeface="Montserrat" pitchFamily="34" charset="-120"/>
              </a:rPr>
              <a:t>event in between.</a:t>
            </a:r>
            <a:endParaRPr lang="en-US" sz="1150" dirty="0"/>
          </a:p>
        </p:txBody>
      </p:sp>
      <p:sp>
        <p:nvSpPr>
          <p:cNvPr id="50" name="Text 37"/>
          <p:cNvSpPr/>
          <p:nvPr/>
        </p:nvSpPr>
        <p:spPr>
          <a:xfrm>
            <a:off x="548640" y="7178040"/>
            <a:ext cx="3657600" cy="274320"/>
          </a:xfrm>
          <a:prstGeom prst="rect">
            <a:avLst/>
          </a:prstGeom>
          <a:noFill/>
          <a:ln/>
        </p:spPr>
        <p:txBody>
          <a:bodyPr wrap="square" lIns="0" tIns="0" rIns="0" bIns="0" rtlCol="0" anchor="ctr"/>
          <a:lstStyle/>
          <a:p>
            <a:pPr algn="l" indent="0" marL="0">
              <a:buNone/>
            </a:pPr>
            <a:r>
              <a:rPr lang="en-US" sz="800" spc="200" kern="0" dirty="0">
                <a:solidFill>
                  <a:srgbClr val="6B6B6B"/>
                </a:solidFill>
                <a:latin typeface="Lato" pitchFamily="34" charset="0"/>
                <a:ea typeface="Lato" pitchFamily="34" charset="-122"/>
                <a:cs typeface="Lato" pitchFamily="34" charset="-120"/>
              </a:rPr>
              <a:t>RENI'S GALLERY LTD.</a:t>
            </a:r>
            <a:endParaRPr lang="en-US" sz="800" dirty="0"/>
          </a:p>
        </p:txBody>
      </p:sp>
      <p:sp>
        <p:nvSpPr>
          <p:cNvPr id="51" name="Text 38"/>
          <p:cNvSpPr/>
          <p:nvPr/>
        </p:nvSpPr>
        <p:spPr>
          <a:xfrm>
            <a:off x="9226296" y="7178040"/>
            <a:ext cx="914400" cy="274320"/>
          </a:xfrm>
          <a:prstGeom prst="rect">
            <a:avLst/>
          </a:prstGeom>
          <a:noFill/>
          <a:ln/>
        </p:spPr>
        <p:txBody>
          <a:bodyPr wrap="square" lIns="0" tIns="0" rIns="0" bIns="0" rtlCol="0" anchor="ctr"/>
          <a:lstStyle/>
          <a:p>
            <a:pPr algn="r" indent="0" marL="0">
              <a:buNone/>
            </a:pPr>
            <a:r>
              <a:rPr lang="en-US" sz="800" dirty="0">
                <a:solidFill>
                  <a:srgbClr val="6B6B6B"/>
                </a:solidFill>
                <a:latin typeface="Lato" pitchFamily="34" charset="0"/>
                <a:ea typeface="Lato" pitchFamily="34" charset="-122"/>
                <a:cs typeface="Lato" pitchFamily="34" charset="-120"/>
              </a:rPr>
              <a:t>06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5486400" cy="320040"/>
          </a:xfrm>
          <a:prstGeom prst="rect">
            <a:avLst/>
          </a:prstGeom>
          <a:noFill/>
          <a:ln/>
        </p:spPr>
        <p:txBody>
          <a:bodyPr wrap="square" lIns="0" tIns="0" rIns="0" bIns="0" rtlCol="0" anchor="ctr"/>
          <a:lstStyle/>
          <a:p>
            <a:pPr algn="l" indent="0" marL="0">
              <a:buNone/>
            </a:pPr>
            <a:r>
              <a:rPr lang="en-US" sz="1200" b="1" spc="300" kern="0" dirty="0">
                <a:solidFill>
                  <a:srgbClr val="5B3E85"/>
                </a:solidFill>
                <a:latin typeface="Lato" pitchFamily="34" charset="0"/>
                <a:ea typeface="Lato" pitchFamily="34" charset="-122"/>
                <a:cs typeface="Lato" pitchFamily="34" charset="-120"/>
              </a:rPr>
              <a:t>EVENT HIGHLIGHTS</a:t>
            </a:r>
            <a:endParaRPr lang="en-US" sz="1200" dirty="0"/>
          </a:p>
        </p:txBody>
      </p:sp>
      <p:sp>
        <p:nvSpPr>
          <p:cNvPr id="3" name="Text 1"/>
          <p:cNvSpPr/>
          <p:nvPr/>
        </p:nvSpPr>
        <p:spPr>
          <a:xfrm>
            <a:off x="548640" y="777240"/>
            <a:ext cx="8229600" cy="502920"/>
          </a:xfrm>
          <a:prstGeom prst="rect">
            <a:avLst/>
          </a:prstGeom>
          <a:noFill/>
          <a:ln/>
        </p:spPr>
        <p:txBody>
          <a:bodyPr wrap="square" lIns="0" tIns="0" rIns="0" bIns="0" rtlCol="0" anchor="ctr"/>
          <a:lstStyle/>
          <a:p>
            <a:pPr indent="0" marL="0">
              <a:buNone/>
            </a:pPr>
            <a:r>
              <a:rPr lang="en-US" sz="2600" b="1" dirty="0">
                <a:solidFill>
                  <a:srgbClr val="0D0D0D"/>
                </a:solidFill>
                <a:latin typeface="Montserrat" pitchFamily="34" charset="0"/>
                <a:ea typeface="Montserrat" pitchFamily="34" charset="-122"/>
                <a:cs typeface="Montserrat" pitchFamily="34" charset="-120"/>
              </a:rPr>
              <a:t>Where We've Shown Up</a:t>
            </a:r>
            <a:endParaRPr lang="en-US" sz="2600" dirty="0"/>
          </a:p>
        </p:txBody>
      </p:sp>
      <p:pic>
        <p:nvPicPr>
          <p:cNvPr id="4" name="Image 0" descr="/home/claude/renis_gallery/images/risingstars_1.jpeg">    </p:cNvPr>
          <p:cNvPicPr>
            <a:picLocks noChangeAspect="1"/>
          </p:cNvPicPr>
          <p:nvPr/>
        </p:nvPicPr>
        <p:blipFill>
          <a:blip r:embed="rId1"/>
          <a:srcRect l="0" r="0" t="0" b="0"/>
          <a:stretch/>
        </p:blipFill>
        <p:spPr>
          <a:xfrm>
            <a:off x="548640" y="1508760"/>
            <a:ext cx="1772107" cy="4498848"/>
          </a:xfrm>
          <a:prstGeom prst="rect">
            <a:avLst/>
          </a:prstGeom>
        </p:spPr>
      </p:pic>
      <p:sp>
        <p:nvSpPr>
          <p:cNvPr id="5" name="Text 2"/>
          <p:cNvSpPr/>
          <p:nvPr/>
        </p:nvSpPr>
        <p:spPr>
          <a:xfrm>
            <a:off x="548640" y="6080760"/>
            <a:ext cx="1772107" cy="502920"/>
          </a:xfrm>
          <a:prstGeom prst="rect">
            <a:avLst/>
          </a:prstGeom>
          <a:noFill/>
          <a:ln/>
        </p:spPr>
        <p:txBody>
          <a:bodyPr wrap="square" lIns="0" tIns="0" rIns="0" bIns="0" rtlCol="0" anchor="ctr"/>
          <a:lstStyle/>
          <a:p>
            <a:pPr indent="0" marL="0">
              <a:lnSpc>
                <a:spcPct val="108000"/>
              </a:lnSpc>
              <a:buNone/>
            </a:pPr>
            <a:r>
              <a:rPr lang="en-US" sz="1050" b="1" dirty="0">
                <a:solidFill>
                  <a:srgbClr val="0D0D0D"/>
                </a:solidFill>
                <a:latin typeface="Montserrat" pitchFamily="34" charset="0"/>
                <a:ea typeface="Montserrat" pitchFamily="34" charset="-122"/>
                <a:cs typeface="Montserrat" pitchFamily="34" charset="-120"/>
              </a:rPr>
              <a:t>Corporate Conference &amp; Award Support</a:t>
            </a:r>
            <a:endParaRPr lang="en-US" sz="1050" dirty="0"/>
          </a:p>
        </p:txBody>
      </p:sp>
      <p:sp>
        <p:nvSpPr>
          <p:cNvPr id="6" name="Text 3"/>
          <p:cNvSpPr/>
          <p:nvPr/>
        </p:nvSpPr>
        <p:spPr>
          <a:xfrm>
            <a:off x="548640" y="6574536"/>
            <a:ext cx="1772107" cy="502920"/>
          </a:xfrm>
          <a:prstGeom prst="rect">
            <a:avLst/>
          </a:prstGeom>
          <a:noFill/>
          <a:ln/>
        </p:spPr>
        <p:txBody>
          <a:bodyPr wrap="square" lIns="0" tIns="0" rIns="0" bIns="0" rtlCol="0" anchor="ctr"/>
          <a:lstStyle/>
          <a:p>
            <a:pPr indent="0" marL="0">
              <a:lnSpc>
                <a:spcPct val="115000"/>
              </a:lnSpc>
              <a:buNone/>
            </a:pPr>
            <a:r>
              <a:rPr lang="en-US" sz="830" dirty="0">
                <a:solidFill>
                  <a:srgbClr val="4A4A4A"/>
                </a:solidFill>
                <a:latin typeface="Lato" pitchFamily="34" charset="0"/>
                <a:ea typeface="Lato" pitchFamily="34" charset="-122"/>
                <a:cs typeface="Lato" pitchFamily="34" charset="-120"/>
              </a:rPr>
              <a:t>Staffing high-visibility award ceremonies with poise and precision.</a:t>
            </a:r>
            <a:endParaRPr lang="en-US" sz="830" dirty="0"/>
          </a:p>
        </p:txBody>
      </p:sp>
      <p:pic>
        <p:nvPicPr>
          <p:cNvPr id="7" name="Image 1" descr="/home/claude/renis_gallery/images/ta24_green_1.jpeg">    </p:cNvPr>
          <p:cNvPicPr>
            <a:picLocks noChangeAspect="1"/>
          </p:cNvPicPr>
          <p:nvPr/>
        </p:nvPicPr>
        <p:blipFill>
          <a:blip r:embed="rId2"/>
          <a:srcRect l="0" r="0" t="0" b="0"/>
          <a:stretch/>
        </p:blipFill>
        <p:spPr>
          <a:xfrm>
            <a:off x="2503627" y="1508760"/>
            <a:ext cx="1772107" cy="4498848"/>
          </a:xfrm>
          <a:prstGeom prst="rect">
            <a:avLst/>
          </a:prstGeom>
        </p:spPr>
      </p:pic>
      <p:sp>
        <p:nvSpPr>
          <p:cNvPr id="8" name="Text 4"/>
          <p:cNvSpPr/>
          <p:nvPr/>
        </p:nvSpPr>
        <p:spPr>
          <a:xfrm>
            <a:off x="2503627" y="6080760"/>
            <a:ext cx="1772107" cy="502920"/>
          </a:xfrm>
          <a:prstGeom prst="rect">
            <a:avLst/>
          </a:prstGeom>
          <a:noFill/>
          <a:ln/>
        </p:spPr>
        <p:txBody>
          <a:bodyPr wrap="square" lIns="0" tIns="0" rIns="0" bIns="0" rtlCol="0" anchor="ctr"/>
          <a:lstStyle/>
          <a:p>
            <a:pPr indent="0" marL="0">
              <a:lnSpc>
                <a:spcPct val="108000"/>
              </a:lnSpc>
              <a:buNone/>
            </a:pPr>
            <a:r>
              <a:rPr lang="en-US" sz="1050" b="1" dirty="0">
                <a:solidFill>
                  <a:srgbClr val="0D0D0D"/>
                </a:solidFill>
                <a:latin typeface="Montserrat" pitchFamily="34" charset="0"/>
                <a:ea typeface="Montserrat" pitchFamily="34" charset="-122"/>
                <a:cs typeface="Montserrat" pitchFamily="34" charset="-120"/>
              </a:rPr>
              <a:t>Wedding Hospitality Services</a:t>
            </a:r>
            <a:endParaRPr lang="en-US" sz="1050" dirty="0"/>
          </a:p>
        </p:txBody>
      </p:sp>
      <p:sp>
        <p:nvSpPr>
          <p:cNvPr id="9" name="Text 5"/>
          <p:cNvSpPr/>
          <p:nvPr/>
        </p:nvSpPr>
        <p:spPr>
          <a:xfrm>
            <a:off x="2503627" y="6574536"/>
            <a:ext cx="1772107" cy="502920"/>
          </a:xfrm>
          <a:prstGeom prst="rect">
            <a:avLst/>
          </a:prstGeom>
          <a:noFill/>
          <a:ln/>
        </p:spPr>
        <p:txBody>
          <a:bodyPr wrap="square" lIns="0" tIns="0" rIns="0" bIns="0" rtlCol="0" anchor="ctr"/>
          <a:lstStyle/>
          <a:p>
            <a:pPr indent="0" marL="0">
              <a:lnSpc>
                <a:spcPct val="115000"/>
              </a:lnSpc>
              <a:buNone/>
            </a:pPr>
            <a:r>
              <a:rPr lang="en-US" sz="830" dirty="0">
                <a:solidFill>
                  <a:srgbClr val="4A4A4A"/>
                </a:solidFill>
                <a:latin typeface="Lato" pitchFamily="34" charset="0"/>
                <a:ea typeface="Lato" pitchFamily="34" charset="-122"/>
                <a:cs typeface="Lato" pitchFamily="34" charset="-120"/>
              </a:rPr>
              <a:t>Elegant guest hospitality for private celebrations.</a:t>
            </a:r>
            <a:endParaRPr lang="en-US" sz="830" dirty="0"/>
          </a:p>
        </p:txBody>
      </p:sp>
      <p:pic>
        <p:nvPicPr>
          <p:cNvPr id="10" name="Image 2" descr="/home/claude/renis_gallery/images/marathon_finish_1.jpeg">    </p:cNvPr>
          <p:cNvPicPr>
            <a:picLocks noChangeAspect="1"/>
          </p:cNvPicPr>
          <p:nvPr/>
        </p:nvPicPr>
        <p:blipFill>
          <a:blip r:embed="rId3"/>
          <a:srcRect l="0" r="0" t="0" b="0"/>
          <a:stretch/>
        </p:blipFill>
        <p:spPr>
          <a:xfrm>
            <a:off x="4458614" y="1508760"/>
            <a:ext cx="1772107" cy="4498848"/>
          </a:xfrm>
          <a:prstGeom prst="rect">
            <a:avLst/>
          </a:prstGeom>
        </p:spPr>
      </p:pic>
      <p:sp>
        <p:nvSpPr>
          <p:cNvPr id="11" name="Text 6"/>
          <p:cNvSpPr/>
          <p:nvPr/>
        </p:nvSpPr>
        <p:spPr>
          <a:xfrm>
            <a:off x="4458614" y="6080760"/>
            <a:ext cx="1772107" cy="502920"/>
          </a:xfrm>
          <a:prstGeom prst="rect">
            <a:avLst/>
          </a:prstGeom>
          <a:noFill/>
          <a:ln/>
        </p:spPr>
        <p:txBody>
          <a:bodyPr wrap="square" lIns="0" tIns="0" rIns="0" bIns="0" rtlCol="0" anchor="ctr"/>
          <a:lstStyle/>
          <a:p>
            <a:pPr indent="0" marL="0">
              <a:lnSpc>
                <a:spcPct val="108000"/>
              </a:lnSpc>
              <a:buNone/>
            </a:pPr>
            <a:r>
              <a:rPr lang="en-US" sz="1050" b="1" dirty="0">
                <a:solidFill>
                  <a:srgbClr val="0D0D0D"/>
                </a:solidFill>
                <a:latin typeface="Montserrat" pitchFamily="34" charset="0"/>
                <a:ea typeface="Montserrat" pitchFamily="34" charset="-122"/>
                <a:cs typeface="Montserrat" pitchFamily="34" charset="-120"/>
              </a:rPr>
              <a:t>Sports Event Staffing</a:t>
            </a:r>
            <a:endParaRPr lang="en-US" sz="1050" dirty="0"/>
          </a:p>
        </p:txBody>
      </p:sp>
      <p:sp>
        <p:nvSpPr>
          <p:cNvPr id="12" name="Text 7"/>
          <p:cNvSpPr/>
          <p:nvPr/>
        </p:nvSpPr>
        <p:spPr>
          <a:xfrm>
            <a:off x="4458614" y="6574536"/>
            <a:ext cx="1772107" cy="502920"/>
          </a:xfrm>
          <a:prstGeom prst="rect">
            <a:avLst/>
          </a:prstGeom>
          <a:noFill/>
          <a:ln/>
        </p:spPr>
        <p:txBody>
          <a:bodyPr wrap="square" lIns="0" tIns="0" rIns="0" bIns="0" rtlCol="0" anchor="ctr"/>
          <a:lstStyle/>
          <a:p>
            <a:pPr indent="0" marL="0">
              <a:lnSpc>
                <a:spcPct val="115000"/>
              </a:lnSpc>
              <a:buNone/>
            </a:pPr>
            <a:r>
              <a:rPr lang="en-US" sz="830" dirty="0">
                <a:solidFill>
                  <a:srgbClr val="4A4A4A"/>
                </a:solidFill>
                <a:latin typeface="Lato" pitchFamily="34" charset="0"/>
                <a:ea typeface="Lato" pitchFamily="34" charset="-122"/>
                <a:cs typeface="Lato" pitchFamily="34" charset="-120"/>
              </a:rPr>
              <a:t>Coordinated crews supporting large-scale public sporting events.</a:t>
            </a:r>
            <a:endParaRPr lang="en-US" sz="830" dirty="0"/>
          </a:p>
        </p:txBody>
      </p:sp>
      <p:pic>
        <p:nvPicPr>
          <p:cNvPr id="13" name="Image 3" descr="/home/claude/renis_gallery/images/fk_purple_1.jpeg">    </p:cNvPr>
          <p:cNvPicPr>
            <a:picLocks noChangeAspect="1"/>
          </p:cNvPicPr>
          <p:nvPr/>
        </p:nvPicPr>
        <p:blipFill>
          <a:blip r:embed="rId4"/>
          <a:srcRect l="0" r="0" t="0" b="0"/>
          <a:stretch/>
        </p:blipFill>
        <p:spPr>
          <a:xfrm>
            <a:off x="6413602" y="1508760"/>
            <a:ext cx="1772107" cy="4498848"/>
          </a:xfrm>
          <a:prstGeom prst="rect">
            <a:avLst/>
          </a:prstGeom>
        </p:spPr>
      </p:pic>
      <p:sp>
        <p:nvSpPr>
          <p:cNvPr id="14" name="Text 8"/>
          <p:cNvSpPr/>
          <p:nvPr/>
        </p:nvSpPr>
        <p:spPr>
          <a:xfrm>
            <a:off x="6413602" y="6080760"/>
            <a:ext cx="1772107" cy="502920"/>
          </a:xfrm>
          <a:prstGeom prst="rect">
            <a:avLst/>
          </a:prstGeom>
          <a:noFill/>
          <a:ln/>
        </p:spPr>
        <p:txBody>
          <a:bodyPr wrap="square" lIns="0" tIns="0" rIns="0" bIns="0" rtlCol="0" anchor="ctr"/>
          <a:lstStyle/>
          <a:p>
            <a:pPr indent="0" marL="0">
              <a:lnSpc>
                <a:spcPct val="108000"/>
              </a:lnSpc>
              <a:buNone/>
            </a:pPr>
            <a:r>
              <a:rPr lang="en-US" sz="1050" b="1" dirty="0">
                <a:solidFill>
                  <a:srgbClr val="0D0D0D"/>
                </a:solidFill>
                <a:latin typeface="Montserrat" pitchFamily="34" charset="0"/>
                <a:ea typeface="Montserrat" pitchFamily="34" charset="-122"/>
                <a:cs typeface="Montserrat" pitchFamily="34" charset="-120"/>
              </a:rPr>
              <a:t>VIP Guest Management</a:t>
            </a:r>
            <a:endParaRPr lang="en-US" sz="1050" dirty="0"/>
          </a:p>
        </p:txBody>
      </p:sp>
      <p:sp>
        <p:nvSpPr>
          <p:cNvPr id="15" name="Text 9"/>
          <p:cNvSpPr/>
          <p:nvPr/>
        </p:nvSpPr>
        <p:spPr>
          <a:xfrm>
            <a:off x="6413602" y="6574536"/>
            <a:ext cx="1772107" cy="502920"/>
          </a:xfrm>
          <a:prstGeom prst="rect">
            <a:avLst/>
          </a:prstGeom>
          <a:noFill/>
          <a:ln/>
        </p:spPr>
        <p:txBody>
          <a:bodyPr wrap="square" lIns="0" tIns="0" rIns="0" bIns="0" rtlCol="0" anchor="ctr"/>
          <a:lstStyle/>
          <a:p>
            <a:pPr indent="0" marL="0">
              <a:lnSpc>
                <a:spcPct val="115000"/>
              </a:lnSpc>
              <a:buNone/>
            </a:pPr>
            <a:r>
              <a:rPr lang="en-US" sz="830" dirty="0">
                <a:solidFill>
                  <a:srgbClr val="4A4A4A"/>
                </a:solidFill>
                <a:latin typeface="Lato" pitchFamily="34" charset="0"/>
                <a:ea typeface="Lato" pitchFamily="34" charset="-122"/>
                <a:cs typeface="Lato" pitchFamily="34" charset="-120"/>
              </a:rPr>
              <a:t>Attentive, on-brand hosting for high-profile guests.</a:t>
            </a:r>
            <a:endParaRPr lang="en-US" sz="830" dirty="0"/>
          </a:p>
        </p:txBody>
      </p:sp>
      <p:pic>
        <p:nvPicPr>
          <p:cNvPr id="16" name="Image 4" descr="/home/claude/renis_gallery/images/marathon_team_group.jpeg">    </p:cNvPr>
          <p:cNvPicPr>
            <a:picLocks noChangeAspect="1"/>
          </p:cNvPicPr>
          <p:nvPr/>
        </p:nvPicPr>
        <p:blipFill>
          <a:blip r:embed="rId5"/>
          <a:srcRect l="0" r="0" t="0" b="0"/>
          <a:stretch/>
        </p:blipFill>
        <p:spPr>
          <a:xfrm>
            <a:off x="8368589" y="1508760"/>
            <a:ext cx="1772107" cy="4498848"/>
          </a:xfrm>
          <a:prstGeom prst="rect">
            <a:avLst/>
          </a:prstGeom>
        </p:spPr>
      </p:pic>
      <p:sp>
        <p:nvSpPr>
          <p:cNvPr id="17" name="Text 10"/>
          <p:cNvSpPr/>
          <p:nvPr/>
        </p:nvSpPr>
        <p:spPr>
          <a:xfrm>
            <a:off x="8368589" y="6080760"/>
            <a:ext cx="1772107" cy="502920"/>
          </a:xfrm>
          <a:prstGeom prst="rect">
            <a:avLst/>
          </a:prstGeom>
          <a:noFill/>
          <a:ln/>
        </p:spPr>
        <p:txBody>
          <a:bodyPr wrap="square" lIns="0" tIns="0" rIns="0" bIns="0" rtlCol="0" anchor="ctr"/>
          <a:lstStyle/>
          <a:p>
            <a:pPr indent="0" marL="0">
              <a:lnSpc>
                <a:spcPct val="108000"/>
              </a:lnSpc>
              <a:buNone/>
            </a:pPr>
            <a:r>
              <a:rPr lang="en-US" sz="1050" b="1" dirty="0">
                <a:solidFill>
                  <a:srgbClr val="0D0D0D"/>
                </a:solidFill>
                <a:latin typeface="Montserrat" pitchFamily="34" charset="0"/>
                <a:ea typeface="Montserrat" pitchFamily="34" charset="-122"/>
                <a:cs typeface="Montserrat" pitchFamily="34" charset="-120"/>
              </a:rPr>
              <a:t>Registration &amp; Accreditation</a:t>
            </a:r>
            <a:endParaRPr lang="en-US" sz="1050" dirty="0"/>
          </a:p>
        </p:txBody>
      </p:sp>
      <p:sp>
        <p:nvSpPr>
          <p:cNvPr id="18" name="Text 11"/>
          <p:cNvSpPr/>
          <p:nvPr/>
        </p:nvSpPr>
        <p:spPr>
          <a:xfrm>
            <a:off x="8368589" y="6574536"/>
            <a:ext cx="1772107" cy="502920"/>
          </a:xfrm>
          <a:prstGeom prst="rect">
            <a:avLst/>
          </a:prstGeom>
          <a:noFill/>
          <a:ln/>
        </p:spPr>
        <p:txBody>
          <a:bodyPr wrap="square" lIns="0" tIns="0" rIns="0" bIns="0" rtlCol="0" anchor="ctr"/>
          <a:lstStyle/>
          <a:p>
            <a:pPr indent="0" marL="0">
              <a:lnSpc>
                <a:spcPct val="115000"/>
              </a:lnSpc>
              <a:buNone/>
            </a:pPr>
            <a:r>
              <a:rPr lang="en-US" sz="830" dirty="0">
                <a:solidFill>
                  <a:srgbClr val="4A4A4A"/>
                </a:solidFill>
                <a:latin typeface="Lato" pitchFamily="34" charset="0"/>
                <a:ea typeface="Lato" pitchFamily="34" charset="-122"/>
                <a:cs typeface="Lato" pitchFamily="34" charset="-120"/>
              </a:rPr>
              <a:t>Organised check-in and accreditation for large event crowds.</a:t>
            </a:r>
            <a:endParaRPr lang="en-US" sz="830" dirty="0"/>
          </a:p>
        </p:txBody>
      </p:sp>
      <p:sp>
        <p:nvSpPr>
          <p:cNvPr id="19" name="Text 12"/>
          <p:cNvSpPr/>
          <p:nvPr/>
        </p:nvSpPr>
        <p:spPr>
          <a:xfrm>
            <a:off x="548640" y="7178040"/>
            <a:ext cx="3657600" cy="274320"/>
          </a:xfrm>
          <a:prstGeom prst="rect">
            <a:avLst/>
          </a:prstGeom>
          <a:noFill/>
          <a:ln/>
        </p:spPr>
        <p:txBody>
          <a:bodyPr wrap="square" lIns="0" tIns="0" rIns="0" bIns="0" rtlCol="0" anchor="ctr"/>
          <a:lstStyle/>
          <a:p>
            <a:pPr algn="l" indent="0" marL="0">
              <a:buNone/>
            </a:pPr>
            <a:r>
              <a:rPr lang="en-US" sz="800" spc="200" kern="0" dirty="0">
                <a:solidFill>
                  <a:srgbClr val="B0A8C0"/>
                </a:solidFill>
                <a:latin typeface="Lato" pitchFamily="34" charset="0"/>
                <a:ea typeface="Lato" pitchFamily="34" charset="-122"/>
                <a:cs typeface="Lato" pitchFamily="34" charset="-120"/>
              </a:rPr>
              <a:t>RENI'S GALLERY LTD.</a:t>
            </a:r>
            <a:endParaRPr lang="en-US" sz="800" dirty="0"/>
          </a:p>
        </p:txBody>
      </p:sp>
      <p:sp>
        <p:nvSpPr>
          <p:cNvPr id="20" name="Text 13"/>
          <p:cNvSpPr/>
          <p:nvPr/>
        </p:nvSpPr>
        <p:spPr>
          <a:xfrm>
            <a:off x="9226296" y="7178040"/>
            <a:ext cx="914400" cy="274320"/>
          </a:xfrm>
          <a:prstGeom prst="rect">
            <a:avLst/>
          </a:prstGeom>
          <a:noFill/>
          <a:ln/>
        </p:spPr>
        <p:txBody>
          <a:bodyPr wrap="square" lIns="0" tIns="0" rIns="0" bIns="0" rtlCol="0" anchor="ctr"/>
          <a:lstStyle/>
          <a:p>
            <a:pPr algn="r" indent="0" marL="0">
              <a:buNone/>
            </a:pPr>
            <a:r>
              <a:rPr lang="en-US" sz="800" dirty="0">
                <a:solidFill>
                  <a:srgbClr val="B0A8C0"/>
                </a:solidFill>
                <a:latin typeface="Lato" pitchFamily="34" charset="0"/>
                <a:ea typeface="Lato" pitchFamily="34" charset="-122"/>
                <a:cs typeface="Lato" pitchFamily="34" charset="-120"/>
              </a:rPr>
              <a:t>07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home/claude/renis_gallery/images/courtyard_black_4a.jpeg">    </p:cNvPr>
          <p:cNvPicPr>
            <a:picLocks noChangeAspect="1"/>
          </p:cNvPicPr>
          <p:nvPr/>
        </p:nvPicPr>
        <p:blipFill>
          <a:blip r:embed="rId1"/>
          <a:srcRect l="0" r="0" t="0" b="0"/>
          <a:stretch/>
        </p:blipFill>
        <p:spPr>
          <a:xfrm>
            <a:off x="0" y="0"/>
            <a:ext cx="3566160" cy="7562088"/>
          </a:xfrm>
          <a:prstGeom prst="rect">
            <a:avLst/>
          </a:prstGeom>
        </p:spPr>
      </p:pic>
      <p:sp>
        <p:nvSpPr>
          <p:cNvPr id="3" name="Shape 0"/>
          <p:cNvSpPr/>
          <p:nvPr/>
        </p:nvSpPr>
        <p:spPr>
          <a:xfrm>
            <a:off x="0" y="0"/>
            <a:ext cx="3566160" cy="7562088"/>
          </a:xfrm>
          <a:prstGeom prst="rect">
            <a:avLst/>
          </a:prstGeom>
          <a:solidFill>
            <a:srgbClr val="0D0D0D">
              <a:alpha val="22000"/>
            </a:srgbClr>
          </a:solidFill>
          <a:ln/>
        </p:spPr>
      </p:sp>
      <p:sp>
        <p:nvSpPr>
          <p:cNvPr id="4" name="Text 1"/>
          <p:cNvSpPr/>
          <p:nvPr/>
        </p:nvSpPr>
        <p:spPr>
          <a:xfrm>
            <a:off x="4023360" y="548640"/>
            <a:ext cx="6117336" cy="320040"/>
          </a:xfrm>
          <a:prstGeom prst="rect">
            <a:avLst/>
          </a:prstGeom>
          <a:noFill/>
          <a:ln/>
        </p:spPr>
        <p:txBody>
          <a:bodyPr wrap="square" lIns="0" tIns="0" rIns="0" bIns="0" rtlCol="0" anchor="ctr"/>
          <a:lstStyle/>
          <a:p>
            <a:pPr algn="l" indent="0" marL="0">
              <a:buNone/>
            </a:pPr>
            <a:r>
              <a:rPr lang="en-US" sz="1200" b="1" spc="300" kern="0" dirty="0">
                <a:solidFill>
                  <a:srgbClr val="5B3E85"/>
                </a:solidFill>
                <a:latin typeface="Lato" pitchFamily="34" charset="0"/>
                <a:ea typeface="Lato" pitchFamily="34" charset="-122"/>
                <a:cs typeface="Lato" pitchFamily="34" charset="-120"/>
              </a:rPr>
              <a:t>OUR STANDARDS</a:t>
            </a:r>
            <a:endParaRPr lang="en-US" sz="1200" dirty="0"/>
          </a:p>
        </p:txBody>
      </p:sp>
      <p:sp>
        <p:nvSpPr>
          <p:cNvPr id="5" name="Text 2"/>
          <p:cNvSpPr/>
          <p:nvPr/>
        </p:nvSpPr>
        <p:spPr>
          <a:xfrm>
            <a:off x="4023360" y="868680"/>
            <a:ext cx="6117336" cy="502920"/>
          </a:xfrm>
          <a:prstGeom prst="rect">
            <a:avLst/>
          </a:prstGeom>
          <a:noFill/>
          <a:ln/>
        </p:spPr>
        <p:txBody>
          <a:bodyPr wrap="square" lIns="0" tIns="0" rIns="0" bIns="0" rtlCol="0" anchor="ctr"/>
          <a:lstStyle/>
          <a:p>
            <a:pPr indent="0" marL="0">
              <a:buNone/>
            </a:pPr>
            <a:r>
              <a:rPr lang="en-US" sz="2400" b="1" dirty="0">
                <a:solidFill>
                  <a:srgbClr val="0D0D0D"/>
                </a:solidFill>
                <a:latin typeface="Montserrat" pitchFamily="34" charset="0"/>
                <a:ea typeface="Montserrat" pitchFamily="34" charset="-122"/>
                <a:cs typeface="Montserrat" pitchFamily="34" charset="-120"/>
              </a:rPr>
              <a:t>How We Show Up</a:t>
            </a:r>
            <a:endParaRPr lang="en-US" sz="2400" dirty="0"/>
          </a:p>
        </p:txBody>
      </p:sp>
      <p:sp>
        <p:nvSpPr>
          <p:cNvPr id="6" name="Shape 3"/>
          <p:cNvSpPr/>
          <p:nvPr/>
        </p:nvSpPr>
        <p:spPr>
          <a:xfrm>
            <a:off x="4023360" y="1600200"/>
            <a:ext cx="457200" cy="457200"/>
          </a:xfrm>
          <a:prstGeom prst="ellipse">
            <a:avLst/>
          </a:prstGeom>
          <a:solidFill>
            <a:srgbClr val="A896D1"/>
          </a:solidFill>
          <a:ln/>
        </p:spPr>
      </p:sp>
      <p:pic>
        <p:nvPicPr>
          <p:cNvPr id="7" name="Image 1" descr="/home/claude/renis_gallery/icons/grooming_white.png">    </p:cNvPr>
          <p:cNvPicPr>
            <a:picLocks noChangeAspect="1"/>
          </p:cNvPicPr>
          <p:nvPr/>
        </p:nvPicPr>
        <p:blipFill>
          <a:blip r:embed="rId2"/>
          <a:stretch>
            <a:fillRect/>
          </a:stretch>
        </p:blipFill>
        <p:spPr>
          <a:xfrm>
            <a:off x="4142232" y="1719072"/>
            <a:ext cx="219456" cy="219456"/>
          </a:xfrm>
          <a:prstGeom prst="rect">
            <a:avLst/>
          </a:prstGeom>
        </p:spPr>
      </p:pic>
      <p:sp>
        <p:nvSpPr>
          <p:cNvPr id="8" name="Text 4"/>
          <p:cNvSpPr/>
          <p:nvPr/>
        </p:nvSpPr>
        <p:spPr>
          <a:xfrm>
            <a:off x="4617720" y="1645920"/>
            <a:ext cx="2327148" cy="384048"/>
          </a:xfrm>
          <a:prstGeom prst="rect">
            <a:avLst/>
          </a:prstGeom>
          <a:noFill/>
          <a:ln/>
        </p:spPr>
        <p:txBody>
          <a:bodyPr wrap="square" lIns="0" tIns="0" rIns="0" bIns="0" rtlCol="0" anchor="ctr"/>
          <a:lstStyle/>
          <a:p>
            <a:pPr indent="0" marL="0">
              <a:lnSpc>
                <a:spcPct val="105000"/>
              </a:lnSpc>
              <a:buNone/>
            </a:pPr>
            <a:r>
              <a:rPr lang="en-US" sz="1100" b="1" dirty="0">
                <a:solidFill>
                  <a:srgbClr val="0D0D0D"/>
                </a:solidFill>
                <a:latin typeface="Lato" pitchFamily="34" charset="0"/>
                <a:ea typeface="Lato" pitchFamily="34" charset="-122"/>
                <a:cs typeface="Lato" pitchFamily="34" charset="-120"/>
              </a:rPr>
              <a:t>Professional Grooming</a:t>
            </a:r>
            <a:endParaRPr lang="en-US" sz="1100" dirty="0"/>
          </a:p>
        </p:txBody>
      </p:sp>
      <p:sp>
        <p:nvSpPr>
          <p:cNvPr id="9" name="Shape 5"/>
          <p:cNvSpPr/>
          <p:nvPr/>
        </p:nvSpPr>
        <p:spPr>
          <a:xfrm>
            <a:off x="7219188" y="1600200"/>
            <a:ext cx="457200" cy="457200"/>
          </a:xfrm>
          <a:prstGeom prst="ellipse">
            <a:avLst/>
          </a:prstGeom>
          <a:solidFill>
            <a:srgbClr val="A896D1"/>
          </a:solidFill>
          <a:ln/>
        </p:spPr>
      </p:sp>
      <p:pic>
        <p:nvPicPr>
          <p:cNvPr id="10" name="Image 2" descr="/home/claude/renis_gallery/icons/etiquette_white.png">    </p:cNvPr>
          <p:cNvPicPr>
            <a:picLocks noChangeAspect="1"/>
          </p:cNvPicPr>
          <p:nvPr/>
        </p:nvPicPr>
        <p:blipFill>
          <a:blip r:embed="rId3"/>
          <a:stretch>
            <a:fillRect/>
          </a:stretch>
        </p:blipFill>
        <p:spPr>
          <a:xfrm>
            <a:off x="7338060" y="1719072"/>
            <a:ext cx="219456" cy="219456"/>
          </a:xfrm>
          <a:prstGeom prst="rect">
            <a:avLst/>
          </a:prstGeom>
        </p:spPr>
      </p:pic>
      <p:sp>
        <p:nvSpPr>
          <p:cNvPr id="11" name="Text 6"/>
          <p:cNvSpPr/>
          <p:nvPr/>
        </p:nvSpPr>
        <p:spPr>
          <a:xfrm>
            <a:off x="7813548" y="1645920"/>
            <a:ext cx="2327148" cy="384048"/>
          </a:xfrm>
          <a:prstGeom prst="rect">
            <a:avLst/>
          </a:prstGeom>
          <a:noFill/>
          <a:ln/>
        </p:spPr>
        <p:txBody>
          <a:bodyPr wrap="square" lIns="0" tIns="0" rIns="0" bIns="0" rtlCol="0" anchor="ctr"/>
          <a:lstStyle/>
          <a:p>
            <a:pPr indent="0" marL="0">
              <a:lnSpc>
                <a:spcPct val="105000"/>
              </a:lnSpc>
              <a:buNone/>
            </a:pPr>
            <a:r>
              <a:rPr lang="en-US" sz="1100" b="1" dirty="0">
                <a:solidFill>
                  <a:srgbClr val="0D0D0D"/>
                </a:solidFill>
                <a:latin typeface="Lato" pitchFamily="34" charset="0"/>
                <a:ea typeface="Lato" pitchFamily="34" charset="-122"/>
                <a:cs typeface="Lato" pitchFamily="34" charset="-120"/>
              </a:rPr>
              <a:t>Corporate Etiquette</a:t>
            </a:r>
            <a:endParaRPr lang="en-US" sz="1100" dirty="0"/>
          </a:p>
        </p:txBody>
      </p:sp>
      <p:sp>
        <p:nvSpPr>
          <p:cNvPr id="12" name="Shape 7"/>
          <p:cNvSpPr/>
          <p:nvPr/>
        </p:nvSpPr>
        <p:spPr>
          <a:xfrm>
            <a:off x="4023360" y="2377440"/>
            <a:ext cx="457200" cy="457200"/>
          </a:xfrm>
          <a:prstGeom prst="ellipse">
            <a:avLst/>
          </a:prstGeom>
          <a:solidFill>
            <a:srgbClr val="A896D1"/>
          </a:solidFill>
          <a:ln/>
        </p:spPr>
      </p:sp>
      <p:pic>
        <p:nvPicPr>
          <p:cNvPr id="13" name="Image 3" descr="/home/claude/renis_gallery/icons/client_centric_white.png">    </p:cNvPr>
          <p:cNvPicPr>
            <a:picLocks noChangeAspect="1"/>
          </p:cNvPicPr>
          <p:nvPr/>
        </p:nvPicPr>
        <p:blipFill>
          <a:blip r:embed="rId4"/>
          <a:stretch>
            <a:fillRect/>
          </a:stretch>
        </p:blipFill>
        <p:spPr>
          <a:xfrm>
            <a:off x="4142232" y="2496312"/>
            <a:ext cx="219456" cy="219456"/>
          </a:xfrm>
          <a:prstGeom prst="rect">
            <a:avLst/>
          </a:prstGeom>
        </p:spPr>
      </p:pic>
      <p:sp>
        <p:nvSpPr>
          <p:cNvPr id="14" name="Text 8"/>
          <p:cNvSpPr/>
          <p:nvPr/>
        </p:nvSpPr>
        <p:spPr>
          <a:xfrm>
            <a:off x="4617720" y="2423160"/>
            <a:ext cx="2327148" cy="384048"/>
          </a:xfrm>
          <a:prstGeom prst="rect">
            <a:avLst/>
          </a:prstGeom>
          <a:noFill/>
          <a:ln/>
        </p:spPr>
        <p:txBody>
          <a:bodyPr wrap="square" lIns="0" tIns="0" rIns="0" bIns="0" rtlCol="0" anchor="ctr"/>
          <a:lstStyle/>
          <a:p>
            <a:pPr indent="0" marL="0">
              <a:lnSpc>
                <a:spcPct val="105000"/>
              </a:lnSpc>
              <a:buNone/>
            </a:pPr>
            <a:r>
              <a:rPr lang="en-US" sz="1100" b="1" dirty="0">
                <a:solidFill>
                  <a:srgbClr val="0D0D0D"/>
                </a:solidFill>
                <a:latin typeface="Lato" pitchFamily="34" charset="0"/>
                <a:ea typeface="Lato" pitchFamily="34" charset="-122"/>
                <a:cs typeface="Lato" pitchFamily="34" charset="-120"/>
              </a:rPr>
              <a:t>Client-Centric Service</a:t>
            </a:r>
            <a:endParaRPr lang="en-US" sz="1100" dirty="0"/>
          </a:p>
        </p:txBody>
      </p:sp>
      <p:sp>
        <p:nvSpPr>
          <p:cNvPr id="15" name="Shape 9"/>
          <p:cNvSpPr/>
          <p:nvPr/>
        </p:nvSpPr>
        <p:spPr>
          <a:xfrm>
            <a:off x="7219188" y="2377440"/>
            <a:ext cx="457200" cy="457200"/>
          </a:xfrm>
          <a:prstGeom prst="ellipse">
            <a:avLst/>
          </a:prstGeom>
          <a:solidFill>
            <a:srgbClr val="A896D1"/>
          </a:solidFill>
          <a:ln/>
        </p:spPr>
      </p:sp>
      <p:pic>
        <p:nvPicPr>
          <p:cNvPr id="16" name="Image 4" descr="/home/claude/renis_gallery/icons/communication_white.png">    </p:cNvPr>
          <p:cNvPicPr>
            <a:picLocks noChangeAspect="1"/>
          </p:cNvPicPr>
          <p:nvPr/>
        </p:nvPicPr>
        <p:blipFill>
          <a:blip r:embed="rId5"/>
          <a:stretch>
            <a:fillRect/>
          </a:stretch>
        </p:blipFill>
        <p:spPr>
          <a:xfrm>
            <a:off x="7338060" y="2496312"/>
            <a:ext cx="219456" cy="219456"/>
          </a:xfrm>
          <a:prstGeom prst="rect">
            <a:avLst/>
          </a:prstGeom>
        </p:spPr>
      </p:pic>
      <p:sp>
        <p:nvSpPr>
          <p:cNvPr id="17" name="Text 10"/>
          <p:cNvSpPr/>
          <p:nvPr/>
        </p:nvSpPr>
        <p:spPr>
          <a:xfrm>
            <a:off x="7813548" y="2423160"/>
            <a:ext cx="2327148" cy="384048"/>
          </a:xfrm>
          <a:prstGeom prst="rect">
            <a:avLst/>
          </a:prstGeom>
          <a:noFill/>
          <a:ln/>
        </p:spPr>
        <p:txBody>
          <a:bodyPr wrap="square" lIns="0" tIns="0" rIns="0" bIns="0" rtlCol="0" anchor="ctr"/>
          <a:lstStyle/>
          <a:p>
            <a:pPr indent="0" marL="0">
              <a:lnSpc>
                <a:spcPct val="105000"/>
              </a:lnSpc>
              <a:buNone/>
            </a:pPr>
            <a:r>
              <a:rPr lang="en-US" sz="1100" b="1" dirty="0">
                <a:solidFill>
                  <a:srgbClr val="0D0D0D"/>
                </a:solidFill>
                <a:latin typeface="Lato" pitchFamily="34" charset="0"/>
                <a:ea typeface="Lato" pitchFamily="34" charset="-122"/>
                <a:cs typeface="Lato" pitchFamily="34" charset="-120"/>
              </a:rPr>
              <a:t>Communication</a:t>
            </a:r>
            <a:endParaRPr lang="en-US" sz="1100" dirty="0"/>
          </a:p>
        </p:txBody>
      </p:sp>
      <p:sp>
        <p:nvSpPr>
          <p:cNvPr id="18" name="Shape 11"/>
          <p:cNvSpPr/>
          <p:nvPr/>
        </p:nvSpPr>
        <p:spPr>
          <a:xfrm>
            <a:off x="4023360" y="3154680"/>
            <a:ext cx="457200" cy="457200"/>
          </a:xfrm>
          <a:prstGeom prst="ellipse">
            <a:avLst/>
          </a:prstGeom>
          <a:solidFill>
            <a:srgbClr val="A896D1"/>
          </a:solidFill>
          <a:ln/>
        </p:spPr>
      </p:sp>
      <p:pic>
        <p:nvPicPr>
          <p:cNvPr id="19" name="Image 5" descr="/home/claude/renis_gallery/icons/punctuality_white.png">    </p:cNvPr>
          <p:cNvPicPr>
            <a:picLocks noChangeAspect="1"/>
          </p:cNvPicPr>
          <p:nvPr/>
        </p:nvPicPr>
        <p:blipFill>
          <a:blip r:embed="rId6"/>
          <a:stretch>
            <a:fillRect/>
          </a:stretch>
        </p:blipFill>
        <p:spPr>
          <a:xfrm>
            <a:off x="4142232" y="3273552"/>
            <a:ext cx="219456" cy="219456"/>
          </a:xfrm>
          <a:prstGeom prst="rect">
            <a:avLst/>
          </a:prstGeom>
        </p:spPr>
      </p:pic>
      <p:sp>
        <p:nvSpPr>
          <p:cNvPr id="20" name="Text 12"/>
          <p:cNvSpPr/>
          <p:nvPr/>
        </p:nvSpPr>
        <p:spPr>
          <a:xfrm>
            <a:off x="4617720" y="3200400"/>
            <a:ext cx="2327148" cy="384048"/>
          </a:xfrm>
          <a:prstGeom prst="rect">
            <a:avLst/>
          </a:prstGeom>
          <a:noFill/>
          <a:ln/>
        </p:spPr>
        <p:txBody>
          <a:bodyPr wrap="square" lIns="0" tIns="0" rIns="0" bIns="0" rtlCol="0" anchor="ctr"/>
          <a:lstStyle/>
          <a:p>
            <a:pPr indent="0" marL="0">
              <a:lnSpc>
                <a:spcPct val="105000"/>
              </a:lnSpc>
              <a:buNone/>
            </a:pPr>
            <a:r>
              <a:rPr lang="en-US" sz="1100" b="1" dirty="0">
                <a:solidFill>
                  <a:srgbClr val="0D0D0D"/>
                </a:solidFill>
                <a:latin typeface="Lato" pitchFamily="34" charset="0"/>
                <a:ea typeface="Lato" pitchFamily="34" charset="-122"/>
                <a:cs typeface="Lato" pitchFamily="34" charset="-120"/>
              </a:rPr>
              <a:t>Punctuality</a:t>
            </a:r>
            <a:endParaRPr lang="en-US" sz="1100" dirty="0"/>
          </a:p>
        </p:txBody>
      </p:sp>
      <p:sp>
        <p:nvSpPr>
          <p:cNvPr id="21" name="Shape 13"/>
          <p:cNvSpPr/>
          <p:nvPr/>
        </p:nvSpPr>
        <p:spPr>
          <a:xfrm>
            <a:off x="7219188" y="3154680"/>
            <a:ext cx="457200" cy="457200"/>
          </a:xfrm>
          <a:prstGeom prst="ellipse">
            <a:avLst/>
          </a:prstGeom>
          <a:solidFill>
            <a:srgbClr val="A896D1"/>
          </a:solidFill>
          <a:ln/>
        </p:spPr>
      </p:sp>
      <p:pic>
        <p:nvPicPr>
          <p:cNvPr id="22" name="Image 6" descr="/home/claude/renis_gallery/icons/confidentiality_white.png">    </p:cNvPr>
          <p:cNvPicPr>
            <a:picLocks noChangeAspect="1"/>
          </p:cNvPicPr>
          <p:nvPr/>
        </p:nvPicPr>
        <p:blipFill>
          <a:blip r:embed="rId7"/>
          <a:stretch>
            <a:fillRect/>
          </a:stretch>
        </p:blipFill>
        <p:spPr>
          <a:xfrm>
            <a:off x="7338060" y="3273552"/>
            <a:ext cx="219456" cy="219456"/>
          </a:xfrm>
          <a:prstGeom prst="rect">
            <a:avLst/>
          </a:prstGeom>
        </p:spPr>
      </p:pic>
      <p:sp>
        <p:nvSpPr>
          <p:cNvPr id="23" name="Text 14"/>
          <p:cNvSpPr/>
          <p:nvPr/>
        </p:nvSpPr>
        <p:spPr>
          <a:xfrm>
            <a:off x="7813548" y="3200400"/>
            <a:ext cx="2327148" cy="384048"/>
          </a:xfrm>
          <a:prstGeom prst="rect">
            <a:avLst/>
          </a:prstGeom>
          <a:noFill/>
          <a:ln/>
        </p:spPr>
        <p:txBody>
          <a:bodyPr wrap="square" lIns="0" tIns="0" rIns="0" bIns="0" rtlCol="0" anchor="ctr"/>
          <a:lstStyle/>
          <a:p>
            <a:pPr indent="0" marL="0">
              <a:lnSpc>
                <a:spcPct val="105000"/>
              </a:lnSpc>
              <a:buNone/>
            </a:pPr>
            <a:r>
              <a:rPr lang="en-US" sz="1100" b="1" dirty="0">
                <a:solidFill>
                  <a:srgbClr val="0D0D0D"/>
                </a:solidFill>
                <a:latin typeface="Lato" pitchFamily="34" charset="0"/>
                <a:ea typeface="Lato" pitchFamily="34" charset="-122"/>
                <a:cs typeface="Lato" pitchFamily="34" charset="-120"/>
              </a:rPr>
              <a:t>Confidentiality</a:t>
            </a:r>
            <a:endParaRPr lang="en-US" sz="1100" dirty="0"/>
          </a:p>
        </p:txBody>
      </p:sp>
      <p:sp>
        <p:nvSpPr>
          <p:cNvPr id="24" name="Shape 15"/>
          <p:cNvSpPr/>
          <p:nvPr/>
        </p:nvSpPr>
        <p:spPr>
          <a:xfrm>
            <a:off x="4023360" y="3931920"/>
            <a:ext cx="457200" cy="457200"/>
          </a:xfrm>
          <a:prstGeom prst="ellipse">
            <a:avLst/>
          </a:prstGeom>
          <a:solidFill>
            <a:srgbClr val="A896D1"/>
          </a:solidFill>
          <a:ln/>
        </p:spPr>
      </p:sp>
      <p:pic>
        <p:nvPicPr>
          <p:cNvPr id="25" name="Image 7" descr="/home/claude/renis_gallery/icons/problem_solving_white.png">    </p:cNvPr>
          <p:cNvPicPr>
            <a:picLocks noChangeAspect="1"/>
          </p:cNvPicPr>
          <p:nvPr/>
        </p:nvPicPr>
        <p:blipFill>
          <a:blip r:embed="rId8"/>
          <a:stretch>
            <a:fillRect/>
          </a:stretch>
        </p:blipFill>
        <p:spPr>
          <a:xfrm>
            <a:off x="4142232" y="4050792"/>
            <a:ext cx="219456" cy="219456"/>
          </a:xfrm>
          <a:prstGeom prst="rect">
            <a:avLst/>
          </a:prstGeom>
        </p:spPr>
      </p:pic>
      <p:sp>
        <p:nvSpPr>
          <p:cNvPr id="26" name="Text 16"/>
          <p:cNvSpPr/>
          <p:nvPr/>
        </p:nvSpPr>
        <p:spPr>
          <a:xfrm>
            <a:off x="4617720" y="3977640"/>
            <a:ext cx="2327148" cy="384048"/>
          </a:xfrm>
          <a:prstGeom prst="rect">
            <a:avLst/>
          </a:prstGeom>
          <a:noFill/>
          <a:ln/>
        </p:spPr>
        <p:txBody>
          <a:bodyPr wrap="square" lIns="0" tIns="0" rIns="0" bIns="0" rtlCol="0" anchor="ctr"/>
          <a:lstStyle/>
          <a:p>
            <a:pPr indent="0" marL="0">
              <a:lnSpc>
                <a:spcPct val="105000"/>
              </a:lnSpc>
              <a:buNone/>
            </a:pPr>
            <a:r>
              <a:rPr lang="en-US" sz="1100" b="1" dirty="0">
                <a:solidFill>
                  <a:srgbClr val="0D0D0D"/>
                </a:solidFill>
                <a:latin typeface="Lato" pitchFamily="34" charset="0"/>
                <a:ea typeface="Lato" pitchFamily="34" charset="-122"/>
                <a:cs typeface="Lato" pitchFamily="34" charset="-120"/>
              </a:rPr>
              <a:t>Problem Solving</a:t>
            </a:r>
            <a:endParaRPr lang="en-US" sz="1100" dirty="0"/>
          </a:p>
        </p:txBody>
      </p:sp>
      <p:sp>
        <p:nvSpPr>
          <p:cNvPr id="27" name="Shape 17"/>
          <p:cNvSpPr/>
          <p:nvPr/>
        </p:nvSpPr>
        <p:spPr>
          <a:xfrm>
            <a:off x="7219188" y="3931920"/>
            <a:ext cx="457200" cy="457200"/>
          </a:xfrm>
          <a:prstGeom prst="ellipse">
            <a:avLst/>
          </a:prstGeom>
          <a:solidFill>
            <a:srgbClr val="A896D1"/>
          </a:solidFill>
          <a:ln/>
        </p:spPr>
      </p:sp>
      <p:pic>
        <p:nvPicPr>
          <p:cNvPr id="28" name="Image 8" descr="/home/claude/renis_gallery/icons/coordination_white.png">    </p:cNvPr>
          <p:cNvPicPr>
            <a:picLocks noChangeAspect="1"/>
          </p:cNvPicPr>
          <p:nvPr/>
        </p:nvPicPr>
        <p:blipFill>
          <a:blip r:embed="rId9"/>
          <a:stretch>
            <a:fillRect/>
          </a:stretch>
        </p:blipFill>
        <p:spPr>
          <a:xfrm>
            <a:off x="7338060" y="4050792"/>
            <a:ext cx="219456" cy="219456"/>
          </a:xfrm>
          <a:prstGeom prst="rect">
            <a:avLst/>
          </a:prstGeom>
        </p:spPr>
      </p:pic>
      <p:sp>
        <p:nvSpPr>
          <p:cNvPr id="29" name="Text 18"/>
          <p:cNvSpPr/>
          <p:nvPr/>
        </p:nvSpPr>
        <p:spPr>
          <a:xfrm>
            <a:off x="7813548" y="3977640"/>
            <a:ext cx="2327148" cy="384048"/>
          </a:xfrm>
          <a:prstGeom prst="rect">
            <a:avLst/>
          </a:prstGeom>
          <a:noFill/>
          <a:ln/>
        </p:spPr>
        <p:txBody>
          <a:bodyPr wrap="square" lIns="0" tIns="0" rIns="0" bIns="0" rtlCol="0" anchor="ctr"/>
          <a:lstStyle/>
          <a:p>
            <a:pPr indent="0" marL="0">
              <a:lnSpc>
                <a:spcPct val="105000"/>
              </a:lnSpc>
              <a:buNone/>
            </a:pPr>
            <a:r>
              <a:rPr lang="en-US" sz="1100" b="1" dirty="0">
                <a:solidFill>
                  <a:srgbClr val="0D0D0D"/>
                </a:solidFill>
                <a:latin typeface="Lato" pitchFamily="34" charset="0"/>
                <a:ea typeface="Lato" pitchFamily="34" charset="-122"/>
                <a:cs typeface="Lato" pitchFamily="34" charset="-120"/>
              </a:rPr>
              <a:t>Team Coordination</a:t>
            </a:r>
            <a:endParaRPr lang="en-US" sz="1100" dirty="0"/>
          </a:p>
        </p:txBody>
      </p:sp>
      <p:sp>
        <p:nvSpPr>
          <p:cNvPr id="30" name="Shape 19"/>
          <p:cNvSpPr/>
          <p:nvPr/>
        </p:nvSpPr>
        <p:spPr>
          <a:xfrm>
            <a:off x="4023360" y="5029200"/>
            <a:ext cx="6117336" cy="1051560"/>
          </a:xfrm>
          <a:prstGeom prst="roundRect">
            <a:avLst>
              <a:gd name="adj" fmla="val 6957"/>
            </a:avLst>
          </a:prstGeom>
          <a:solidFill>
            <a:srgbClr val="F4F0FA"/>
          </a:solidFill>
          <a:ln/>
        </p:spPr>
      </p:sp>
      <p:sp>
        <p:nvSpPr>
          <p:cNvPr id="31" name="Text 20"/>
          <p:cNvSpPr/>
          <p:nvPr/>
        </p:nvSpPr>
        <p:spPr>
          <a:xfrm>
            <a:off x="4297680" y="5029200"/>
            <a:ext cx="5568696" cy="1051560"/>
          </a:xfrm>
          <a:prstGeom prst="rect">
            <a:avLst/>
          </a:prstGeom>
          <a:noFill/>
          <a:ln/>
        </p:spPr>
        <p:txBody>
          <a:bodyPr wrap="square" lIns="0" tIns="0" rIns="0" bIns="0" rtlCol="0" anchor="ctr"/>
          <a:lstStyle/>
          <a:p>
            <a:pPr indent="0" marL="0">
              <a:lnSpc>
                <a:spcPct val="125000"/>
              </a:lnSpc>
              <a:buNone/>
            </a:pPr>
            <a:r>
              <a:rPr lang="en-US" sz="1150" i="1" dirty="0">
                <a:solidFill>
                  <a:srgbClr val="5B3E85"/>
                </a:solidFill>
                <a:latin typeface="Lato" pitchFamily="34" charset="0"/>
                <a:ea typeface="Lato" pitchFamily="34" charset="-122"/>
                <a:cs typeface="Lato" pitchFamily="34" charset="-120"/>
              </a:rPr>
              <a:t>Every team member is briefed, groomed, and reviewed against these standards before they represent a client on site.</a:t>
            </a:r>
            <a:endParaRPr lang="en-US" sz="1150" dirty="0"/>
          </a:p>
        </p:txBody>
      </p:sp>
      <p:sp>
        <p:nvSpPr>
          <p:cNvPr id="32" name="Text 21"/>
          <p:cNvSpPr/>
          <p:nvPr/>
        </p:nvSpPr>
        <p:spPr>
          <a:xfrm>
            <a:off x="548640" y="7178040"/>
            <a:ext cx="3657600" cy="274320"/>
          </a:xfrm>
          <a:prstGeom prst="rect">
            <a:avLst/>
          </a:prstGeom>
          <a:noFill/>
          <a:ln/>
        </p:spPr>
        <p:txBody>
          <a:bodyPr wrap="square" lIns="0" tIns="0" rIns="0" bIns="0" rtlCol="0" anchor="ctr"/>
          <a:lstStyle/>
          <a:p>
            <a:pPr algn="l" indent="0" marL="0">
              <a:buNone/>
            </a:pPr>
            <a:r>
              <a:rPr lang="en-US" sz="800" spc="200" kern="0" dirty="0">
                <a:solidFill>
                  <a:srgbClr val="B0A8C0"/>
                </a:solidFill>
                <a:latin typeface="Lato" pitchFamily="34" charset="0"/>
                <a:ea typeface="Lato" pitchFamily="34" charset="-122"/>
                <a:cs typeface="Lato" pitchFamily="34" charset="-120"/>
              </a:rPr>
              <a:t>RENI'S GALLERY LTD.</a:t>
            </a:r>
            <a:endParaRPr lang="en-US" sz="800" dirty="0"/>
          </a:p>
        </p:txBody>
      </p:sp>
      <p:sp>
        <p:nvSpPr>
          <p:cNvPr id="33" name="Text 22"/>
          <p:cNvSpPr/>
          <p:nvPr/>
        </p:nvSpPr>
        <p:spPr>
          <a:xfrm>
            <a:off x="9226296" y="7178040"/>
            <a:ext cx="914400" cy="274320"/>
          </a:xfrm>
          <a:prstGeom prst="rect">
            <a:avLst/>
          </a:prstGeom>
          <a:noFill/>
          <a:ln/>
        </p:spPr>
        <p:txBody>
          <a:bodyPr wrap="square" lIns="0" tIns="0" rIns="0" bIns="0" rtlCol="0" anchor="ctr"/>
          <a:lstStyle/>
          <a:p>
            <a:pPr algn="r" indent="0" marL="0">
              <a:buNone/>
            </a:pPr>
            <a:r>
              <a:rPr lang="en-US" sz="800" dirty="0">
                <a:solidFill>
                  <a:srgbClr val="B0A8C0"/>
                </a:solidFill>
                <a:latin typeface="Lato" pitchFamily="34" charset="0"/>
                <a:ea typeface="Lato" pitchFamily="34" charset="-122"/>
                <a:cs typeface="Lato" pitchFamily="34" charset="-120"/>
              </a:rPr>
              <a:t>08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D0D0D"/>
        </a:solidFill>
      </p:bgPr>
    </p:bg>
    <p:spTree>
      <p:nvGrpSpPr>
        <p:cNvPr id="1" name=""/>
        <p:cNvGrpSpPr/>
        <p:nvPr/>
      </p:nvGrpSpPr>
      <p:grpSpPr>
        <a:xfrm>
          <a:off x="0" y="0"/>
          <a:ext cx="0" cy="0"/>
          <a:chOff x="0" y="0"/>
          <a:chExt cx="0" cy="0"/>
        </a:xfrm>
      </p:grpSpPr>
      <p:sp>
        <p:nvSpPr>
          <p:cNvPr id="2" name="Text 0"/>
          <p:cNvSpPr/>
          <p:nvPr/>
        </p:nvSpPr>
        <p:spPr>
          <a:xfrm>
            <a:off x="548640" y="457200"/>
            <a:ext cx="5486400" cy="320040"/>
          </a:xfrm>
          <a:prstGeom prst="rect">
            <a:avLst/>
          </a:prstGeom>
          <a:noFill/>
          <a:ln/>
        </p:spPr>
        <p:txBody>
          <a:bodyPr wrap="square" lIns="0" tIns="0" rIns="0" bIns="0" rtlCol="0" anchor="ctr"/>
          <a:lstStyle/>
          <a:p>
            <a:pPr algn="l" indent="0" marL="0">
              <a:buNone/>
            </a:pPr>
            <a:r>
              <a:rPr lang="en-US" sz="1200" b="1" spc="300" kern="0" dirty="0">
                <a:solidFill>
                  <a:srgbClr val="A896D1"/>
                </a:solidFill>
                <a:latin typeface="Lato" pitchFamily="34" charset="0"/>
                <a:ea typeface="Lato" pitchFamily="34" charset="-122"/>
                <a:cs typeface="Lato" pitchFamily="34" charset="-120"/>
              </a:rPr>
              <a:t>IN ACTION</a:t>
            </a:r>
            <a:endParaRPr lang="en-US" sz="1200" dirty="0"/>
          </a:p>
        </p:txBody>
      </p:sp>
      <p:sp>
        <p:nvSpPr>
          <p:cNvPr id="3" name="Text 1"/>
          <p:cNvSpPr/>
          <p:nvPr/>
        </p:nvSpPr>
        <p:spPr>
          <a:xfrm>
            <a:off x="548640" y="777240"/>
            <a:ext cx="8229600" cy="502920"/>
          </a:xfrm>
          <a:prstGeom prst="rect">
            <a:avLst/>
          </a:prstGeom>
          <a:noFill/>
          <a:ln/>
        </p:spPr>
        <p:txBody>
          <a:bodyPr wrap="square" lIns="0" tIns="0" rIns="0" bIns="0" rtlCol="0" anchor="ctr"/>
          <a:lstStyle/>
          <a:p>
            <a:pPr indent="0" marL="0">
              <a:buNone/>
            </a:pPr>
            <a:r>
              <a:rPr lang="en-US" sz="2600" b="1" dirty="0">
                <a:solidFill>
                  <a:srgbClr val="FFFFFF"/>
                </a:solidFill>
                <a:latin typeface="Montserrat" pitchFamily="34" charset="0"/>
                <a:ea typeface="Montserrat" pitchFamily="34" charset="-122"/>
                <a:cs typeface="Montserrat" pitchFamily="34" charset="-120"/>
              </a:rPr>
              <a:t>Gallery &amp; Testimonials</a:t>
            </a:r>
            <a:endParaRPr lang="en-US" sz="2600" dirty="0"/>
          </a:p>
        </p:txBody>
      </p:sp>
      <p:pic>
        <p:nvPicPr>
          <p:cNvPr id="4" name="Image 0" descr="/home/claude/renis_gallery/images/risingstars_3.jpeg">    </p:cNvPr>
          <p:cNvPicPr>
            <a:picLocks noChangeAspect="1"/>
          </p:cNvPicPr>
          <p:nvPr/>
        </p:nvPicPr>
        <p:blipFill>
          <a:blip r:embed="rId1"/>
          <a:srcRect l="0" r="0" t="0" b="0"/>
          <a:stretch/>
        </p:blipFill>
        <p:spPr>
          <a:xfrm>
            <a:off x="548640" y="1508760"/>
            <a:ext cx="1476756" cy="2331720"/>
          </a:xfrm>
          <a:prstGeom prst="rect">
            <a:avLst/>
          </a:prstGeom>
        </p:spPr>
      </p:pic>
      <p:pic>
        <p:nvPicPr>
          <p:cNvPr id="5" name="Image 1" descr="/home/claude/renis_gallery/images/yellow_black_group5.jpeg">    </p:cNvPr>
          <p:cNvPicPr>
            <a:picLocks noChangeAspect="1"/>
          </p:cNvPicPr>
          <p:nvPr/>
        </p:nvPicPr>
        <p:blipFill>
          <a:blip r:embed="rId2"/>
          <a:srcRect l="0" r="0" t="0" b="0"/>
          <a:stretch/>
        </p:blipFill>
        <p:spPr>
          <a:xfrm>
            <a:off x="2171700" y="1508760"/>
            <a:ext cx="1476756" cy="2331720"/>
          </a:xfrm>
          <a:prstGeom prst="rect">
            <a:avLst/>
          </a:prstGeom>
        </p:spPr>
      </p:pic>
      <p:pic>
        <p:nvPicPr>
          <p:cNvPr id="6" name="Image 2" descr="/home/claude/renis_gallery/images/red_stripe_1.jpeg">    </p:cNvPr>
          <p:cNvPicPr>
            <a:picLocks noChangeAspect="1"/>
          </p:cNvPicPr>
          <p:nvPr/>
        </p:nvPicPr>
        <p:blipFill>
          <a:blip r:embed="rId3"/>
          <a:srcRect l="0" r="0" t="0" b="0"/>
          <a:stretch/>
        </p:blipFill>
        <p:spPr>
          <a:xfrm>
            <a:off x="3794760" y="1508760"/>
            <a:ext cx="1476756" cy="2331720"/>
          </a:xfrm>
          <a:prstGeom prst="rect">
            <a:avLst/>
          </a:prstGeom>
        </p:spPr>
      </p:pic>
      <p:pic>
        <p:nvPicPr>
          <p:cNvPr id="7" name="Image 3" descr="/home/claude/renis_gallery/images/cheerleaders_blue.jpeg">    </p:cNvPr>
          <p:cNvPicPr>
            <a:picLocks noChangeAspect="1"/>
          </p:cNvPicPr>
          <p:nvPr/>
        </p:nvPicPr>
        <p:blipFill>
          <a:blip r:embed="rId4"/>
          <a:srcRect l="0" r="0" t="0" b="0"/>
          <a:stretch/>
        </p:blipFill>
        <p:spPr>
          <a:xfrm>
            <a:off x="5417820" y="1508760"/>
            <a:ext cx="1476756" cy="2331720"/>
          </a:xfrm>
          <a:prstGeom prst="rect">
            <a:avLst/>
          </a:prstGeom>
        </p:spPr>
      </p:pic>
      <p:pic>
        <p:nvPicPr>
          <p:cNvPr id="8" name="Image 4" descr="/home/claude/renis_gallery/images/fk_purple_2.jpeg">    </p:cNvPr>
          <p:cNvPicPr>
            <a:picLocks noChangeAspect="1"/>
          </p:cNvPicPr>
          <p:nvPr/>
        </p:nvPicPr>
        <p:blipFill>
          <a:blip r:embed="rId5"/>
          <a:srcRect l="0" r="0" t="0" b="0"/>
          <a:stretch/>
        </p:blipFill>
        <p:spPr>
          <a:xfrm>
            <a:off x="7040880" y="1508760"/>
            <a:ext cx="1476756" cy="2331720"/>
          </a:xfrm>
          <a:prstGeom prst="rect">
            <a:avLst/>
          </a:prstGeom>
        </p:spPr>
      </p:pic>
      <p:pic>
        <p:nvPicPr>
          <p:cNvPr id="9" name="Image 5" descr="/home/claude/renis_gallery/images/ta24_green_2.jpeg">    </p:cNvPr>
          <p:cNvPicPr>
            <a:picLocks noChangeAspect="1"/>
          </p:cNvPicPr>
          <p:nvPr/>
        </p:nvPicPr>
        <p:blipFill>
          <a:blip r:embed="rId6"/>
          <a:srcRect l="0" r="0" t="0" b="0"/>
          <a:stretch/>
        </p:blipFill>
        <p:spPr>
          <a:xfrm>
            <a:off x="8663940" y="1508760"/>
            <a:ext cx="1476756" cy="2331720"/>
          </a:xfrm>
          <a:prstGeom prst="rect">
            <a:avLst/>
          </a:prstGeom>
        </p:spPr>
      </p:pic>
      <p:sp>
        <p:nvSpPr>
          <p:cNvPr id="10" name="Shape 2"/>
          <p:cNvSpPr/>
          <p:nvPr/>
        </p:nvSpPr>
        <p:spPr>
          <a:xfrm>
            <a:off x="548640" y="4114800"/>
            <a:ext cx="4636008" cy="2990088"/>
          </a:xfrm>
          <a:prstGeom prst="roundRect">
            <a:avLst>
              <a:gd name="adj" fmla="val 2446"/>
            </a:avLst>
          </a:prstGeom>
          <a:solidFill>
            <a:srgbClr val="171717"/>
          </a:solidFill>
          <a:ln w="9525">
            <a:solidFill>
              <a:srgbClr val="2A2A2A"/>
            </a:solidFill>
            <a:prstDash val="solid"/>
          </a:ln>
        </p:spPr>
      </p:sp>
      <p:sp>
        <p:nvSpPr>
          <p:cNvPr id="11" name="Text 3"/>
          <p:cNvSpPr/>
          <p:nvPr/>
        </p:nvSpPr>
        <p:spPr>
          <a:xfrm>
            <a:off x="731520" y="4133088"/>
            <a:ext cx="548640" cy="457200"/>
          </a:xfrm>
          <a:prstGeom prst="rect">
            <a:avLst/>
          </a:prstGeom>
          <a:noFill/>
          <a:ln/>
        </p:spPr>
        <p:txBody>
          <a:bodyPr wrap="square" lIns="0" tIns="0" rIns="0" bIns="0" rtlCol="0" anchor="ctr"/>
          <a:lstStyle/>
          <a:p>
            <a:pPr indent="0" marL="0">
              <a:buNone/>
            </a:pPr>
            <a:r>
              <a:rPr lang="en-US" sz="3000" b="1" dirty="0">
                <a:solidFill>
                  <a:srgbClr val="A896D1"/>
                </a:solidFill>
                <a:latin typeface="Montserrat" pitchFamily="34" charset="0"/>
                <a:ea typeface="Montserrat" pitchFamily="34" charset="-122"/>
                <a:cs typeface="Montserrat" pitchFamily="34" charset="-120"/>
              </a:rPr>
              <a:t>"</a:t>
            </a:r>
            <a:endParaRPr lang="en-US" sz="3000" dirty="0"/>
          </a:p>
        </p:txBody>
      </p:sp>
      <p:sp>
        <p:nvSpPr>
          <p:cNvPr id="12" name="Text 4"/>
          <p:cNvSpPr/>
          <p:nvPr/>
        </p:nvSpPr>
        <p:spPr>
          <a:xfrm>
            <a:off x="868680" y="4553712"/>
            <a:ext cx="3995928" cy="2029968"/>
          </a:xfrm>
          <a:prstGeom prst="rect">
            <a:avLst/>
          </a:prstGeom>
          <a:noFill/>
          <a:ln/>
        </p:spPr>
        <p:txBody>
          <a:bodyPr wrap="square" lIns="0" tIns="0" rIns="0" bIns="0" rtlCol="0" anchor="ctr"/>
          <a:lstStyle/>
          <a:p>
            <a:pPr indent="0" marL="0">
              <a:lnSpc>
                <a:spcPct val="125000"/>
              </a:lnSpc>
              <a:buNone/>
            </a:pPr>
            <a:r>
              <a:rPr lang="en-US" sz="930" i="1" dirty="0">
                <a:solidFill>
                  <a:srgbClr val="D9D0EA"/>
                </a:solidFill>
                <a:latin typeface="Lato" pitchFamily="34" charset="0"/>
                <a:ea typeface="Lato" pitchFamily="34" charset="-122"/>
                <a:cs typeface="Lato" pitchFamily="34" charset="-120"/>
              </a:rPr>
              <a:t>Hello Ms Reni, I just wanted to say thank you for providing the ushers and cheerleaders for our marathon. You and your team did an amazing job — especially the cheerleaders. Their energy, smiles, and constant cheering at the finish line kept the runners motivated. Looking forward to working with Reni's Gallery on our next marathon.</a:t>
            </a:r>
            <a:endParaRPr lang="en-US" sz="930" dirty="0"/>
          </a:p>
        </p:txBody>
      </p:sp>
      <p:sp>
        <p:nvSpPr>
          <p:cNvPr id="13" name="Text 5"/>
          <p:cNvSpPr/>
          <p:nvPr/>
        </p:nvSpPr>
        <p:spPr>
          <a:xfrm>
            <a:off x="868680" y="6647688"/>
            <a:ext cx="3995928" cy="384048"/>
          </a:xfrm>
          <a:prstGeom prst="rect">
            <a:avLst/>
          </a:prstGeom>
          <a:noFill/>
          <a:ln/>
        </p:spPr>
        <p:txBody>
          <a:bodyPr wrap="square" lIns="0" tIns="0" rIns="0" bIns="0" rtlCol="0" anchor="ctr"/>
          <a:lstStyle/>
          <a:p>
            <a:pPr indent="0" marL="0">
              <a:lnSpc>
                <a:spcPct val="110000"/>
              </a:lnSpc>
              <a:buNone/>
            </a:pPr>
            <a:r>
              <a:rPr lang="en-US" sz="900" b="1" dirty="0">
                <a:solidFill>
                  <a:srgbClr val="A896D1"/>
                </a:solidFill>
                <a:latin typeface="Lato" pitchFamily="34" charset="0"/>
                <a:ea typeface="Lato" pitchFamily="34" charset="-122"/>
                <a:cs typeface="Lato" pitchFamily="34" charset="-120"/>
              </a:rPr>
              <a:t>Mr. Emmanuel, Project Manager — Nilayo Sports Management Limited</a:t>
            </a:r>
            <a:endParaRPr lang="en-US" sz="900" dirty="0"/>
          </a:p>
        </p:txBody>
      </p:sp>
      <p:sp>
        <p:nvSpPr>
          <p:cNvPr id="14" name="Shape 6"/>
          <p:cNvSpPr/>
          <p:nvPr/>
        </p:nvSpPr>
        <p:spPr>
          <a:xfrm>
            <a:off x="5504688" y="4114800"/>
            <a:ext cx="4636008" cy="2990088"/>
          </a:xfrm>
          <a:prstGeom prst="roundRect">
            <a:avLst>
              <a:gd name="adj" fmla="val 2446"/>
            </a:avLst>
          </a:prstGeom>
          <a:solidFill>
            <a:srgbClr val="171717"/>
          </a:solidFill>
          <a:ln w="9525">
            <a:solidFill>
              <a:srgbClr val="2A2A2A"/>
            </a:solidFill>
            <a:prstDash val="solid"/>
          </a:ln>
        </p:spPr>
      </p:sp>
      <p:sp>
        <p:nvSpPr>
          <p:cNvPr id="15" name="Text 7"/>
          <p:cNvSpPr/>
          <p:nvPr/>
        </p:nvSpPr>
        <p:spPr>
          <a:xfrm>
            <a:off x="5687568" y="4133088"/>
            <a:ext cx="548640" cy="457200"/>
          </a:xfrm>
          <a:prstGeom prst="rect">
            <a:avLst/>
          </a:prstGeom>
          <a:noFill/>
          <a:ln/>
        </p:spPr>
        <p:txBody>
          <a:bodyPr wrap="square" lIns="0" tIns="0" rIns="0" bIns="0" rtlCol="0" anchor="ctr"/>
          <a:lstStyle/>
          <a:p>
            <a:pPr indent="0" marL="0">
              <a:buNone/>
            </a:pPr>
            <a:r>
              <a:rPr lang="en-US" sz="3000" b="1" dirty="0">
                <a:solidFill>
                  <a:srgbClr val="A896D1"/>
                </a:solidFill>
                <a:latin typeface="Montserrat" pitchFamily="34" charset="0"/>
                <a:ea typeface="Montserrat" pitchFamily="34" charset="-122"/>
                <a:cs typeface="Montserrat" pitchFamily="34" charset="-120"/>
              </a:rPr>
              <a:t>"</a:t>
            </a:r>
            <a:endParaRPr lang="en-US" sz="3000" dirty="0"/>
          </a:p>
        </p:txBody>
      </p:sp>
      <p:sp>
        <p:nvSpPr>
          <p:cNvPr id="16" name="Text 8"/>
          <p:cNvSpPr/>
          <p:nvPr/>
        </p:nvSpPr>
        <p:spPr>
          <a:xfrm>
            <a:off x="5824728" y="4553712"/>
            <a:ext cx="3995928" cy="2029968"/>
          </a:xfrm>
          <a:prstGeom prst="rect">
            <a:avLst/>
          </a:prstGeom>
          <a:noFill/>
          <a:ln/>
        </p:spPr>
        <p:txBody>
          <a:bodyPr wrap="square" lIns="0" tIns="0" rIns="0" bIns="0" rtlCol="0" anchor="ctr"/>
          <a:lstStyle/>
          <a:p>
            <a:pPr indent="0" marL="0">
              <a:lnSpc>
                <a:spcPct val="125000"/>
              </a:lnSpc>
              <a:buNone/>
            </a:pPr>
            <a:r>
              <a:rPr lang="en-US" sz="1050" i="1" dirty="0">
                <a:solidFill>
                  <a:srgbClr val="D9D0EA"/>
                </a:solidFill>
                <a:latin typeface="Lato" pitchFamily="34" charset="0"/>
                <a:ea typeface="Lato" pitchFamily="34" charset="-122"/>
                <a:cs typeface="Lato" pitchFamily="34" charset="-120"/>
              </a:rPr>
              <a:t>As an event planner, it's a relief working with a team that understands what needs to be done without constant supervision. Thank you for making my job easier. I look forward to working with Reni's Gallery again!</a:t>
            </a:r>
            <a:endParaRPr lang="en-US" sz="1050" dirty="0"/>
          </a:p>
        </p:txBody>
      </p:sp>
      <p:sp>
        <p:nvSpPr>
          <p:cNvPr id="17" name="Text 9"/>
          <p:cNvSpPr/>
          <p:nvPr/>
        </p:nvSpPr>
        <p:spPr>
          <a:xfrm>
            <a:off x="5824728" y="6647688"/>
            <a:ext cx="3995928" cy="384048"/>
          </a:xfrm>
          <a:prstGeom prst="rect">
            <a:avLst/>
          </a:prstGeom>
          <a:noFill/>
          <a:ln/>
        </p:spPr>
        <p:txBody>
          <a:bodyPr wrap="square" lIns="0" tIns="0" rIns="0" bIns="0" rtlCol="0" anchor="ctr"/>
          <a:lstStyle/>
          <a:p>
            <a:pPr indent="0" marL="0">
              <a:lnSpc>
                <a:spcPct val="110000"/>
              </a:lnSpc>
              <a:buNone/>
            </a:pPr>
            <a:r>
              <a:rPr lang="en-US" sz="900" b="1" dirty="0">
                <a:solidFill>
                  <a:srgbClr val="A896D1"/>
                </a:solidFill>
                <a:latin typeface="Lato" pitchFamily="34" charset="0"/>
                <a:ea typeface="Lato" pitchFamily="34" charset="-122"/>
                <a:cs typeface="Lato" pitchFamily="34" charset="-120"/>
              </a:rPr>
              <a:t>Mr. Kewe, Dari Managers Events</a:t>
            </a:r>
            <a:endParaRPr lang="en-US" sz="900" dirty="0"/>
          </a:p>
        </p:txBody>
      </p:sp>
      <p:sp>
        <p:nvSpPr>
          <p:cNvPr id="18" name="Text 10"/>
          <p:cNvSpPr/>
          <p:nvPr/>
        </p:nvSpPr>
        <p:spPr>
          <a:xfrm>
            <a:off x="548640" y="7178040"/>
            <a:ext cx="3657600" cy="274320"/>
          </a:xfrm>
          <a:prstGeom prst="rect">
            <a:avLst/>
          </a:prstGeom>
          <a:noFill/>
          <a:ln/>
        </p:spPr>
        <p:txBody>
          <a:bodyPr wrap="square" lIns="0" tIns="0" rIns="0" bIns="0" rtlCol="0" anchor="ctr"/>
          <a:lstStyle/>
          <a:p>
            <a:pPr algn="l" indent="0" marL="0">
              <a:buNone/>
            </a:pPr>
            <a:r>
              <a:rPr lang="en-US" sz="800" spc="200" kern="0" dirty="0">
                <a:solidFill>
                  <a:srgbClr val="6B6B6B"/>
                </a:solidFill>
                <a:latin typeface="Lato" pitchFamily="34" charset="0"/>
                <a:ea typeface="Lato" pitchFamily="34" charset="-122"/>
                <a:cs typeface="Lato" pitchFamily="34" charset="-120"/>
              </a:rPr>
              <a:t>RENI'S GALLERY LTD.</a:t>
            </a:r>
            <a:endParaRPr lang="en-US" sz="800" dirty="0"/>
          </a:p>
        </p:txBody>
      </p:sp>
      <p:sp>
        <p:nvSpPr>
          <p:cNvPr id="19" name="Text 11"/>
          <p:cNvSpPr/>
          <p:nvPr/>
        </p:nvSpPr>
        <p:spPr>
          <a:xfrm>
            <a:off x="9226296" y="7178040"/>
            <a:ext cx="914400" cy="274320"/>
          </a:xfrm>
          <a:prstGeom prst="rect">
            <a:avLst/>
          </a:prstGeom>
          <a:noFill/>
          <a:ln/>
        </p:spPr>
        <p:txBody>
          <a:bodyPr wrap="square" lIns="0" tIns="0" rIns="0" bIns="0" rtlCol="0" anchor="ctr"/>
          <a:lstStyle/>
          <a:p>
            <a:pPr algn="r" indent="0" marL="0">
              <a:buNone/>
            </a:pPr>
            <a:r>
              <a:rPr lang="en-US" sz="800" dirty="0">
                <a:solidFill>
                  <a:srgbClr val="6B6B6B"/>
                </a:solidFill>
                <a:latin typeface="Lato" pitchFamily="34" charset="0"/>
                <a:ea typeface="Lato" pitchFamily="34" charset="-122"/>
                <a:cs typeface="Lato" pitchFamily="34" charset="-120"/>
              </a:rPr>
              <a:t>09</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2026-07-14T12:07:19Z</dcterms:created>
  <dcterms:modified xsi:type="dcterms:W3CDTF">2026-07-14T12:07:19Z</dcterms:modified>
</cp:coreProperties>
</file>